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14" r:id="rId2"/>
    <p:sldId id="340" r:id="rId3"/>
    <p:sldId id="315" r:id="rId4"/>
    <p:sldId id="316" r:id="rId5"/>
    <p:sldId id="341" r:id="rId6"/>
    <p:sldId id="344" r:id="rId7"/>
    <p:sldId id="264" r:id="rId8"/>
    <p:sldId id="270" r:id="rId9"/>
    <p:sldId id="271" r:id="rId10"/>
    <p:sldId id="342" r:id="rId11"/>
    <p:sldId id="265" r:id="rId12"/>
    <p:sldId id="272" r:id="rId13"/>
    <p:sldId id="317" r:id="rId14"/>
    <p:sldId id="318" r:id="rId15"/>
    <p:sldId id="319" r:id="rId16"/>
    <p:sldId id="320"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FDE50-E354-4653-B82C-F1F2AC91D7DB}" v="73" dt="2021-09-17T14:32:35.785"/>
    <p1510:client id="{DA627ACF-1E07-40AC-BCFE-533974C5BED8}" v="1" dt="2021-09-16T19:34:37.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0741"/>
  </p:normalViewPr>
  <p:slideViewPr>
    <p:cSldViewPr snapToGrid="0">
      <p:cViewPr varScale="1">
        <p:scale>
          <a:sx n="100" d="100"/>
          <a:sy n="100" d="100"/>
        </p:scale>
        <p:origin x="96"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shia Walker" clId="Web-{DA627ACF-1E07-40AC-BCFE-533974C5BED8}"/>
    <pc:docChg chg="modSld">
      <pc:chgData name="Keshia Walker" userId="" providerId="" clId="Web-{DA627ACF-1E07-40AC-BCFE-533974C5BED8}" dt="2021-09-16T22:48:01.169" v="33"/>
      <pc:docMkLst>
        <pc:docMk/>
      </pc:docMkLst>
      <pc:sldChg chg="modNotes">
        <pc:chgData name="Keshia Walker" userId="" providerId="" clId="Web-{DA627ACF-1E07-40AC-BCFE-533974C5BED8}" dt="2021-09-16T22:48:01.169" v="33"/>
        <pc:sldMkLst>
          <pc:docMk/>
          <pc:sldMk cId="2767508759" sldId="271"/>
        </pc:sldMkLst>
      </pc:sldChg>
      <pc:sldChg chg="modNotes">
        <pc:chgData name="Keshia Walker" userId="" providerId="" clId="Web-{DA627ACF-1E07-40AC-BCFE-533974C5BED8}" dt="2021-09-16T19:34:34.159" v="8"/>
        <pc:sldMkLst>
          <pc:docMk/>
          <pc:sldMk cId="671229253" sldId="319"/>
        </pc:sldMkLst>
      </pc:sldChg>
    </pc:docChg>
  </pc:docChgLst>
  <pc:docChgLst>
    <pc:chgData name="Keshia Walker" clId="Web-{A9EFDE50-E354-4653-B82C-F1F2AC91D7DB}"/>
    <pc:docChg chg="modSld">
      <pc:chgData name="Keshia Walker" userId="" providerId="" clId="Web-{A9EFDE50-E354-4653-B82C-F1F2AC91D7DB}" dt="2021-09-17T18:38:08.465" v="426"/>
      <pc:docMkLst>
        <pc:docMk/>
      </pc:docMkLst>
      <pc:sldChg chg="modNotes">
        <pc:chgData name="Keshia Walker" userId="" providerId="" clId="Web-{A9EFDE50-E354-4653-B82C-F1F2AC91D7DB}" dt="2021-09-17T18:38:08.465" v="426"/>
        <pc:sldMkLst>
          <pc:docMk/>
          <pc:sldMk cId="311520360" sldId="265"/>
        </pc:sldMkLst>
      </pc:sldChg>
      <pc:sldChg chg="modNotes">
        <pc:chgData name="Keshia Walker" userId="" providerId="" clId="Web-{A9EFDE50-E354-4653-B82C-F1F2AC91D7DB}" dt="2021-09-17T14:28:07.093" v="231"/>
        <pc:sldMkLst>
          <pc:docMk/>
          <pc:sldMk cId="1703735499" sldId="270"/>
        </pc:sldMkLst>
      </pc:sldChg>
      <pc:sldChg chg="modNotes">
        <pc:chgData name="Keshia Walker" userId="" providerId="" clId="Web-{A9EFDE50-E354-4653-B82C-F1F2AC91D7DB}" dt="2021-09-17T14:28:50.860" v="250"/>
        <pc:sldMkLst>
          <pc:docMk/>
          <pc:sldMk cId="2767508759" sldId="271"/>
        </pc:sldMkLst>
      </pc:sldChg>
      <pc:sldChg chg="modNotes">
        <pc:chgData name="Keshia Walker" userId="" providerId="" clId="Web-{A9EFDE50-E354-4653-B82C-F1F2AC91D7DB}" dt="2021-09-17T14:32:35.535" v="321"/>
        <pc:sldMkLst>
          <pc:docMk/>
          <pc:sldMk cId="2969429159" sldId="272"/>
        </pc:sldMkLst>
      </pc:sldChg>
      <pc:sldChg chg="modSp modNotes">
        <pc:chgData name="Keshia Walker" userId="" providerId="" clId="Web-{A9EFDE50-E354-4653-B82C-F1F2AC91D7DB}" dt="2021-09-17T16:20:22.160" v="331"/>
        <pc:sldMkLst>
          <pc:docMk/>
          <pc:sldMk cId="2559250019" sldId="316"/>
        </pc:sldMkLst>
        <pc:spChg chg="mod">
          <ac:chgData name="Keshia Walker" userId="" providerId="" clId="Web-{A9EFDE50-E354-4653-B82C-F1F2AC91D7DB}" dt="2021-09-17T14:21:48.415" v="100" actId="20577"/>
          <ac:spMkLst>
            <pc:docMk/>
            <pc:sldMk cId="2559250019" sldId="316"/>
            <ac:spMk id="3" creationId="{3FFB6010-8AA4-4388-ACEB-E00F8795AD51}"/>
          </ac:spMkLst>
        </pc:spChg>
      </pc:sldChg>
      <pc:sldChg chg="modNotes">
        <pc:chgData name="Keshia Walker" userId="" providerId="" clId="Web-{A9EFDE50-E354-4653-B82C-F1F2AC91D7DB}" dt="2021-09-17T14:33:11.489" v="329"/>
        <pc:sldMkLst>
          <pc:docMk/>
          <pc:sldMk cId="671229253" sldId="319"/>
        </pc:sldMkLst>
      </pc:sldChg>
      <pc:sldChg chg="modNotes">
        <pc:chgData name="Keshia Walker" userId="" providerId="" clId="Web-{A9EFDE50-E354-4653-B82C-F1F2AC91D7DB}" dt="2021-09-17T14:26:12.170" v="154"/>
        <pc:sldMkLst>
          <pc:docMk/>
          <pc:sldMk cId="3971676051" sldId="341"/>
        </pc:sldMkLst>
      </pc:sldChg>
      <pc:sldChg chg="modNotes">
        <pc:chgData name="Keshia Walker" userId="" providerId="" clId="Web-{A9EFDE50-E354-4653-B82C-F1F2AC91D7DB}" dt="2021-09-17T16:28:13.391" v="349"/>
        <pc:sldMkLst>
          <pc:docMk/>
          <pc:sldMk cId="3812509992" sldId="342"/>
        </pc:sldMkLst>
      </pc:sldChg>
      <pc:sldChg chg="modNotes">
        <pc:chgData name="Keshia Walker" userId="" providerId="" clId="Web-{A9EFDE50-E354-4653-B82C-F1F2AC91D7DB}" dt="2021-09-17T14:26:56.764" v="168"/>
        <pc:sldMkLst>
          <pc:docMk/>
          <pc:sldMk cId="2690321113" sldId="3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25619-C25D-42B9-8FE2-9E6EF25C7181}"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9B37C-9596-40B4-82C3-DD0C7A92A479}" type="slidenum">
              <a:rPr lang="en-US" smtClean="0"/>
              <a:t>‹#›</a:t>
            </a:fld>
            <a:endParaRPr lang="en-US"/>
          </a:p>
        </p:txBody>
      </p:sp>
    </p:spTree>
    <p:extLst>
      <p:ext uri="{BB962C8B-B14F-4D97-AF65-F5344CB8AC3E}">
        <p14:creationId xmlns:p14="http://schemas.microsoft.com/office/powerpoint/2010/main" val="414285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p:txBody>
      </p:sp>
      <p:sp>
        <p:nvSpPr>
          <p:cNvPr id="4" name="Slide Number Placeholder 3"/>
          <p:cNvSpPr>
            <a:spLocks noGrp="1"/>
          </p:cNvSpPr>
          <p:nvPr>
            <p:ph type="sldNum" sz="quarter" idx="5"/>
          </p:nvPr>
        </p:nvSpPr>
        <p:spPr/>
        <p:txBody>
          <a:bodyPr/>
          <a:lstStyle/>
          <a:p>
            <a:fld id="{45B9B37C-9596-40B4-82C3-DD0C7A92A479}" type="slidenum">
              <a:rPr lang="en-US" smtClean="0"/>
              <a:t>1</a:t>
            </a:fld>
            <a:endParaRPr lang="en-US"/>
          </a:p>
        </p:txBody>
      </p:sp>
    </p:spTree>
    <p:extLst>
      <p:ext uri="{BB962C8B-B14F-4D97-AF65-F5344CB8AC3E}">
        <p14:creationId xmlns:p14="http://schemas.microsoft.com/office/powerpoint/2010/main" val="342312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Keshia</a:t>
            </a:r>
            <a:endParaRPr lang="en-US" dirty="0">
              <a:cs typeface="Calibri" panose="020F0502020204030204"/>
            </a:endParaRPr>
          </a:p>
          <a:p>
            <a:endParaRPr lang="en-US" dirty="0">
              <a:cs typeface="Calibri" panose="020F0502020204030204"/>
            </a:endParaRPr>
          </a:p>
          <a:p>
            <a:r>
              <a:rPr lang="en-US">
                <a:cs typeface="Calibri" panose="020F0502020204030204"/>
              </a:rPr>
              <a:t>Tracking Form image, give example of type of goal</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5B9B37C-9596-40B4-82C3-DD0C7A92A479}" type="slidenum">
              <a:rPr lang="en-US" smtClean="0"/>
              <a:t>10</a:t>
            </a:fld>
            <a:endParaRPr lang="en-US"/>
          </a:p>
        </p:txBody>
      </p:sp>
    </p:spTree>
    <p:extLst>
      <p:ext uri="{BB962C8B-B14F-4D97-AF65-F5344CB8AC3E}">
        <p14:creationId xmlns:p14="http://schemas.microsoft.com/office/powerpoint/2010/main" val="114607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a:t>
            </a:r>
          </a:p>
          <a:p>
            <a:endParaRPr lang="en-US" dirty="0">
              <a:cs typeface="Calibri"/>
            </a:endParaRPr>
          </a:p>
          <a:p>
            <a:r>
              <a:rPr lang="en-US">
                <a:cs typeface="Calibri"/>
              </a:rPr>
              <a:t>Resouces per goal setting category </a:t>
            </a:r>
          </a:p>
          <a:p>
            <a:endParaRPr lang="en-US" dirty="0">
              <a:cs typeface="Calibri"/>
            </a:endParaRPr>
          </a:p>
          <a:p>
            <a:r>
              <a:rPr lang="en-US">
                <a:cs typeface="Calibri"/>
              </a:rPr>
              <a:t>To help ppl to select diff goals, we provided a varity of resources for the following categories to help them set and work towards their goals.</a:t>
            </a:r>
            <a:endParaRPr lang="en-US" dirty="0">
              <a:cs typeface="Calibri"/>
            </a:endParaRPr>
          </a:p>
        </p:txBody>
      </p:sp>
      <p:sp>
        <p:nvSpPr>
          <p:cNvPr id="4" name="Slide Number Placeholder 3"/>
          <p:cNvSpPr>
            <a:spLocks noGrp="1"/>
          </p:cNvSpPr>
          <p:nvPr>
            <p:ph type="sldNum" sz="quarter" idx="5"/>
          </p:nvPr>
        </p:nvSpPr>
        <p:spPr/>
        <p:txBody>
          <a:bodyPr/>
          <a:lstStyle/>
          <a:p>
            <a:fld id="{45B9B37C-9596-40B4-82C3-DD0C7A92A479}" type="slidenum">
              <a:rPr lang="en-US" smtClean="0"/>
              <a:t>11</a:t>
            </a:fld>
            <a:endParaRPr lang="en-US"/>
          </a:p>
        </p:txBody>
      </p:sp>
    </p:spTree>
    <p:extLst>
      <p:ext uri="{BB962C8B-B14F-4D97-AF65-F5344CB8AC3E}">
        <p14:creationId xmlns:p14="http://schemas.microsoft.com/office/powerpoint/2010/main" val="3319604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 – verbally describe photos</a:t>
            </a:r>
          </a:p>
          <a:p>
            <a:r>
              <a:rPr lang="en-US" dirty="0">
                <a:cs typeface="Calibri"/>
              </a:rPr>
              <a:t>Image 1: first time sitting behind the wheel of a vehicle. CIL advocate drove me to appointment and took the image.</a:t>
            </a:r>
          </a:p>
          <a:p>
            <a:r>
              <a:rPr lang="en-US" dirty="0">
                <a:cs typeface="Calibri"/>
              </a:rPr>
              <a:t>Image 2: The day receiving my driver's license </a:t>
            </a:r>
          </a:p>
          <a:p>
            <a:r>
              <a:rPr lang="en-US" dirty="0">
                <a:cs typeface="Calibri"/>
              </a:rPr>
              <a:t>Image 3: Drove myself and my service dog to local park where we hiked around the woods</a:t>
            </a:r>
          </a:p>
        </p:txBody>
      </p:sp>
      <p:sp>
        <p:nvSpPr>
          <p:cNvPr id="4" name="Slide Number Placeholder 3"/>
          <p:cNvSpPr>
            <a:spLocks noGrp="1"/>
          </p:cNvSpPr>
          <p:nvPr>
            <p:ph type="sldNum" sz="quarter" idx="5"/>
          </p:nvPr>
        </p:nvSpPr>
        <p:spPr/>
        <p:txBody>
          <a:bodyPr/>
          <a:lstStyle/>
          <a:p>
            <a:fld id="{45B9B37C-9596-40B4-82C3-DD0C7A92A479}" type="slidenum">
              <a:rPr lang="en-US" smtClean="0"/>
              <a:t>12</a:t>
            </a:fld>
            <a:endParaRPr lang="en-US"/>
          </a:p>
        </p:txBody>
      </p:sp>
    </p:spTree>
    <p:extLst>
      <p:ext uri="{BB962C8B-B14F-4D97-AF65-F5344CB8AC3E}">
        <p14:creationId xmlns:p14="http://schemas.microsoft.com/office/powerpoint/2010/main" val="2443661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p:txBody>
      </p:sp>
      <p:sp>
        <p:nvSpPr>
          <p:cNvPr id="4" name="Slide Number Placeholder 3"/>
          <p:cNvSpPr>
            <a:spLocks noGrp="1"/>
          </p:cNvSpPr>
          <p:nvPr>
            <p:ph type="sldNum" sz="quarter" idx="5"/>
          </p:nvPr>
        </p:nvSpPr>
        <p:spPr/>
        <p:txBody>
          <a:bodyPr/>
          <a:lstStyle/>
          <a:p>
            <a:fld id="{45B9B37C-9596-40B4-82C3-DD0C7A92A479}" type="slidenum">
              <a:rPr lang="en-US" smtClean="0"/>
              <a:t>13</a:t>
            </a:fld>
            <a:endParaRPr lang="en-US"/>
          </a:p>
        </p:txBody>
      </p:sp>
    </p:spTree>
    <p:extLst>
      <p:ext uri="{BB962C8B-B14F-4D97-AF65-F5344CB8AC3E}">
        <p14:creationId xmlns:p14="http://schemas.microsoft.com/office/powerpoint/2010/main" val="429076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 – more than just the participation in the program; doesn’t define your life </a:t>
            </a:r>
          </a:p>
        </p:txBody>
      </p:sp>
      <p:sp>
        <p:nvSpPr>
          <p:cNvPr id="4" name="Slide Number Placeholder 3"/>
          <p:cNvSpPr>
            <a:spLocks noGrp="1"/>
          </p:cNvSpPr>
          <p:nvPr>
            <p:ph type="sldNum" sz="quarter" idx="5"/>
          </p:nvPr>
        </p:nvSpPr>
        <p:spPr/>
        <p:txBody>
          <a:bodyPr/>
          <a:lstStyle/>
          <a:p>
            <a:fld id="{45B9B37C-9596-40B4-82C3-DD0C7A92A479}" type="slidenum">
              <a:rPr lang="en-US" smtClean="0"/>
              <a:t>14</a:t>
            </a:fld>
            <a:endParaRPr lang="en-US"/>
          </a:p>
        </p:txBody>
      </p:sp>
    </p:spTree>
    <p:extLst>
      <p:ext uri="{BB962C8B-B14F-4D97-AF65-F5344CB8AC3E}">
        <p14:creationId xmlns:p14="http://schemas.microsoft.com/office/powerpoint/2010/main" val="22854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 – This project goes beyond what consumers actually accomplished during the programs – it’s what skills they learned / gained to keep moving forward. </a:t>
            </a:r>
          </a:p>
        </p:txBody>
      </p:sp>
      <p:sp>
        <p:nvSpPr>
          <p:cNvPr id="4" name="Slide Number Placeholder 3"/>
          <p:cNvSpPr>
            <a:spLocks noGrp="1"/>
          </p:cNvSpPr>
          <p:nvPr>
            <p:ph type="sldNum" sz="quarter" idx="5"/>
          </p:nvPr>
        </p:nvSpPr>
        <p:spPr/>
        <p:txBody>
          <a:bodyPr/>
          <a:lstStyle/>
          <a:p>
            <a:fld id="{45B9B37C-9596-40B4-82C3-DD0C7A92A479}" type="slidenum">
              <a:rPr lang="en-US" smtClean="0"/>
              <a:t>15</a:t>
            </a:fld>
            <a:endParaRPr lang="en-US"/>
          </a:p>
        </p:txBody>
      </p:sp>
    </p:spTree>
    <p:extLst>
      <p:ext uri="{BB962C8B-B14F-4D97-AF65-F5344CB8AC3E}">
        <p14:creationId xmlns:p14="http://schemas.microsoft.com/office/powerpoint/2010/main" val="1895406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 </a:t>
            </a:r>
          </a:p>
        </p:txBody>
      </p:sp>
      <p:sp>
        <p:nvSpPr>
          <p:cNvPr id="4" name="Slide Number Placeholder 3"/>
          <p:cNvSpPr>
            <a:spLocks noGrp="1"/>
          </p:cNvSpPr>
          <p:nvPr>
            <p:ph type="sldNum" sz="quarter" idx="5"/>
          </p:nvPr>
        </p:nvSpPr>
        <p:spPr/>
        <p:txBody>
          <a:bodyPr/>
          <a:lstStyle/>
          <a:p>
            <a:fld id="{45B9B37C-9596-40B4-82C3-DD0C7A92A479}" type="slidenum">
              <a:rPr lang="en-US" smtClean="0"/>
              <a:t>16</a:t>
            </a:fld>
            <a:endParaRPr lang="en-US"/>
          </a:p>
        </p:txBody>
      </p:sp>
    </p:spTree>
    <p:extLst>
      <p:ext uri="{BB962C8B-B14F-4D97-AF65-F5344CB8AC3E}">
        <p14:creationId xmlns:p14="http://schemas.microsoft.com/office/powerpoint/2010/main" val="311372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 – verbally describe </a:t>
            </a:r>
          </a:p>
        </p:txBody>
      </p:sp>
      <p:sp>
        <p:nvSpPr>
          <p:cNvPr id="4" name="Slide Number Placeholder 3"/>
          <p:cNvSpPr>
            <a:spLocks noGrp="1"/>
          </p:cNvSpPr>
          <p:nvPr>
            <p:ph type="sldNum" sz="quarter" idx="5"/>
          </p:nvPr>
        </p:nvSpPr>
        <p:spPr/>
        <p:txBody>
          <a:bodyPr/>
          <a:lstStyle/>
          <a:p>
            <a:fld id="{45B9B37C-9596-40B4-82C3-DD0C7A92A479}" type="slidenum">
              <a:rPr lang="en-US" smtClean="0"/>
              <a:t>17</a:t>
            </a:fld>
            <a:endParaRPr lang="en-US"/>
          </a:p>
        </p:txBody>
      </p:sp>
    </p:spTree>
    <p:extLst>
      <p:ext uri="{BB962C8B-B14F-4D97-AF65-F5344CB8AC3E}">
        <p14:creationId xmlns:p14="http://schemas.microsoft.com/office/powerpoint/2010/main" val="202540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p:txBody>
      </p:sp>
      <p:sp>
        <p:nvSpPr>
          <p:cNvPr id="4" name="Slide Number Placeholder 3"/>
          <p:cNvSpPr>
            <a:spLocks noGrp="1"/>
          </p:cNvSpPr>
          <p:nvPr>
            <p:ph type="sldNum" sz="quarter" idx="5"/>
          </p:nvPr>
        </p:nvSpPr>
        <p:spPr/>
        <p:txBody>
          <a:bodyPr/>
          <a:lstStyle/>
          <a:p>
            <a:fld id="{45B9B37C-9596-40B4-82C3-DD0C7A92A479}" type="slidenum">
              <a:rPr lang="en-US" smtClean="0"/>
              <a:t>2</a:t>
            </a:fld>
            <a:endParaRPr lang="en-US"/>
          </a:p>
        </p:txBody>
      </p:sp>
    </p:spTree>
    <p:extLst>
      <p:ext uri="{BB962C8B-B14F-4D97-AF65-F5344CB8AC3E}">
        <p14:creationId xmlns:p14="http://schemas.microsoft.com/office/powerpoint/2010/main" val="183205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p:txBody>
      </p:sp>
      <p:sp>
        <p:nvSpPr>
          <p:cNvPr id="4" name="Slide Number Placeholder 3"/>
          <p:cNvSpPr>
            <a:spLocks noGrp="1"/>
          </p:cNvSpPr>
          <p:nvPr>
            <p:ph type="sldNum" sz="quarter" idx="5"/>
          </p:nvPr>
        </p:nvSpPr>
        <p:spPr/>
        <p:txBody>
          <a:bodyPr/>
          <a:lstStyle/>
          <a:p>
            <a:fld id="{45B9B37C-9596-40B4-82C3-DD0C7A92A479}" type="slidenum">
              <a:rPr lang="en-US" smtClean="0"/>
              <a:t>3</a:t>
            </a:fld>
            <a:endParaRPr lang="en-US"/>
          </a:p>
        </p:txBody>
      </p:sp>
    </p:spTree>
    <p:extLst>
      <p:ext uri="{BB962C8B-B14F-4D97-AF65-F5344CB8AC3E}">
        <p14:creationId xmlns:p14="http://schemas.microsoft.com/office/powerpoint/2010/main" val="1673367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 </a:t>
            </a:r>
          </a:p>
          <a:p>
            <a:endParaRPr lang="en-US" dirty="0">
              <a:cs typeface="Calibri"/>
            </a:endParaRPr>
          </a:p>
          <a:p>
            <a:r>
              <a:rPr lang="en-US"/>
              <a:t>Collaborative research project between the UK and UM that helps assist individuals with physical disabilities to identify and address barriers that they may face both in their homes and in their communities.</a:t>
            </a:r>
            <a:endParaRPr lang="en-US">
              <a:cs typeface="Calibri"/>
            </a:endParaRPr>
          </a:p>
        </p:txBody>
      </p:sp>
      <p:sp>
        <p:nvSpPr>
          <p:cNvPr id="4" name="Slide Number Placeholder 3"/>
          <p:cNvSpPr>
            <a:spLocks noGrp="1"/>
          </p:cNvSpPr>
          <p:nvPr>
            <p:ph type="sldNum" sz="quarter" idx="5"/>
          </p:nvPr>
        </p:nvSpPr>
        <p:spPr/>
        <p:txBody>
          <a:bodyPr/>
          <a:lstStyle/>
          <a:p>
            <a:fld id="{45B9B37C-9596-40B4-82C3-DD0C7A92A479}" type="slidenum">
              <a:rPr lang="en-US" smtClean="0"/>
              <a:t>4</a:t>
            </a:fld>
            <a:endParaRPr lang="en-US"/>
          </a:p>
        </p:txBody>
      </p:sp>
    </p:spTree>
    <p:extLst>
      <p:ext uri="{BB962C8B-B14F-4D97-AF65-F5344CB8AC3E}">
        <p14:creationId xmlns:p14="http://schemas.microsoft.com/office/powerpoint/2010/main" val="388936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Keshia </a:t>
            </a:r>
          </a:p>
          <a:p>
            <a:endParaRPr lang="en-US" dirty="0">
              <a:cs typeface="Calibri"/>
            </a:endParaRPr>
          </a:p>
          <a:p>
            <a:r>
              <a:rPr lang="en-US" dirty="0"/>
              <a:t>HUP and OAA provided documents to consumers to allow them to track their progress, identify barriers in their living space and community, and self-advocate for themselves along their journey.</a:t>
            </a:r>
          </a:p>
        </p:txBody>
      </p:sp>
      <p:sp>
        <p:nvSpPr>
          <p:cNvPr id="4" name="Slide Number Placeholder 3"/>
          <p:cNvSpPr>
            <a:spLocks noGrp="1"/>
          </p:cNvSpPr>
          <p:nvPr>
            <p:ph type="sldNum" sz="quarter" idx="5"/>
          </p:nvPr>
        </p:nvSpPr>
        <p:spPr/>
        <p:txBody>
          <a:bodyPr/>
          <a:lstStyle/>
          <a:p>
            <a:fld id="{45B9B37C-9596-40B4-82C3-DD0C7A92A479}" type="slidenum">
              <a:rPr lang="en-US" smtClean="0"/>
              <a:t>5</a:t>
            </a:fld>
            <a:endParaRPr lang="en-US"/>
          </a:p>
        </p:txBody>
      </p:sp>
    </p:spTree>
    <p:extLst>
      <p:ext uri="{BB962C8B-B14F-4D97-AF65-F5344CB8AC3E}">
        <p14:creationId xmlns:p14="http://schemas.microsoft.com/office/powerpoint/2010/main" val="161129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a:p>
            <a:endParaRPr lang="en-US" dirty="0">
              <a:cs typeface="Calibri"/>
            </a:endParaRPr>
          </a:p>
          <a:p>
            <a:r>
              <a:rPr lang="en-US" dirty="0">
                <a:cs typeface="Calibri"/>
              </a:rPr>
              <a:t>KW – include picture of SMART table?</a:t>
            </a:r>
          </a:p>
        </p:txBody>
      </p:sp>
      <p:sp>
        <p:nvSpPr>
          <p:cNvPr id="4" name="Slide Number Placeholder 3"/>
          <p:cNvSpPr>
            <a:spLocks noGrp="1"/>
          </p:cNvSpPr>
          <p:nvPr>
            <p:ph type="sldNum" sz="quarter" idx="5"/>
          </p:nvPr>
        </p:nvSpPr>
        <p:spPr/>
        <p:txBody>
          <a:bodyPr/>
          <a:lstStyle/>
          <a:p>
            <a:fld id="{45B9B37C-9596-40B4-82C3-DD0C7A92A479}" type="slidenum">
              <a:rPr lang="en-US" smtClean="0"/>
              <a:t>6</a:t>
            </a:fld>
            <a:endParaRPr lang="en-US"/>
          </a:p>
        </p:txBody>
      </p:sp>
    </p:spTree>
    <p:extLst>
      <p:ext uri="{BB962C8B-B14F-4D97-AF65-F5344CB8AC3E}">
        <p14:creationId xmlns:p14="http://schemas.microsoft.com/office/powerpoint/2010/main" val="281496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p:txBody>
      </p:sp>
      <p:sp>
        <p:nvSpPr>
          <p:cNvPr id="4" name="Slide Number Placeholder 3"/>
          <p:cNvSpPr>
            <a:spLocks noGrp="1"/>
          </p:cNvSpPr>
          <p:nvPr>
            <p:ph type="sldNum" sz="quarter" idx="5"/>
          </p:nvPr>
        </p:nvSpPr>
        <p:spPr/>
        <p:txBody>
          <a:bodyPr/>
          <a:lstStyle/>
          <a:p>
            <a:fld id="{45B9B37C-9596-40B4-82C3-DD0C7A92A479}" type="slidenum">
              <a:rPr lang="en-US" smtClean="0"/>
              <a:t>7</a:t>
            </a:fld>
            <a:endParaRPr lang="en-US"/>
          </a:p>
        </p:txBody>
      </p:sp>
    </p:spTree>
    <p:extLst>
      <p:ext uri="{BB962C8B-B14F-4D97-AF65-F5344CB8AC3E}">
        <p14:creationId xmlns:p14="http://schemas.microsoft.com/office/powerpoint/2010/main" val="1827344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a:t>
            </a:r>
          </a:p>
          <a:p>
            <a:r>
              <a:rPr lang="en-US" dirty="0">
                <a:cs typeface="Calibri"/>
              </a:rPr>
              <a:t>Image 1 – Don installing ramp in home</a:t>
            </a:r>
          </a:p>
          <a:p>
            <a:r>
              <a:rPr lang="en-US" dirty="0">
                <a:cs typeface="Calibri"/>
              </a:rPr>
              <a:t>Image 2 – consumer accessing room for first time?</a:t>
            </a:r>
          </a:p>
          <a:p>
            <a:r>
              <a:rPr lang="en-US" dirty="0">
                <a:cs typeface="Calibri"/>
              </a:rPr>
              <a:t>Image 3 – completed installation – such an easy fix for such a huge impact!</a:t>
            </a:r>
          </a:p>
        </p:txBody>
      </p:sp>
      <p:sp>
        <p:nvSpPr>
          <p:cNvPr id="4" name="Slide Number Placeholder 3"/>
          <p:cNvSpPr>
            <a:spLocks noGrp="1"/>
          </p:cNvSpPr>
          <p:nvPr>
            <p:ph type="sldNum" sz="quarter" idx="5"/>
          </p:nvPr>
        </p:nvSpPr>
        <p:spPr/>
        <p:txBody>
          <a:bodyPr/>
          <a:lstStyle/>
          <a:p>
            <a:fld id="{45B9B37C-9596-40B4-82C3-DD0C7A92A479}" type="slidenum">
              <a:rPr lang="en-US" smtClean="0"/>
              <a:t>8</a:t>
            </a:fld>
            <a:endParaRPr lang="en-US"/>
          </a:p>
        </p:txBody>
      </p:sp>
    </p:spTree>
    <p:extLst>
      <p:ext uri="{BB962C8B-B14F-4D97-AF65-F5344CB8AC3E}">
        <p14:creationId xmlns:p14="http://schemas.microsoft.com/office/powerpoint/2010/main" val="1305765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Kelsey – Keshia was studying research at IUPUI – and her CIL advocate asked if she would like to participate in a research study (they both shared their struggles with using a vacuum while using their wheelchairs I.e. cord gets wrapped in tires)– and that’s how she got connected with PICL program</a:t>
            </a:r>
          </a:p>
        </p:txBody>
      </p:sp>
      <p:sp>
        <p:nvSpPr>
          <p:cNvPr id="4" name="Slide Number Placeholder 3"/>
          <p:cNvSpPr>
            <a:spLocks noGrp="1"/>
          </p:cNvSpPr>
          <p:nvPr>
            <p:ph type="sldNum" sz="quarter" idx="5"/>
          </p:nvPr>
        </p:nvSpPr>
        <p:spPr/>
        <p:txBody>
          <a:bodyPr/>
          <a:lstStyle/>
          <a:p>
            <a:fld id="{45B9B37C-9596-40B4-82C3-DD0C7A92A479}" type="slidenum">
              <a:rPr lang="en-US" smtClean="0"/>
              <a:t>9</a:t>
            </a:fld>
            <a:endParaRPr lang="en-US"/>
          </a:p>
        </p:txBody>
      </p:sp>
    </p:spTree>
    <p:extLst>
      <p:ext uri="{BB962C8B-B14F-4D97-AF65-F5344CB8AC3E}">
        <p14:creationId xmlns:p14="http://schemas.microsoft.com/office/powerpoint/2010/main" val="346947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7523-9342-43A9-A948-B53693434C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2BF5D0-C933-44CB-B7C8-2E1D87B51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6B0D1E-4277-4217-9136-F25627C0093A}"/>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5" name="Footer Placeholder 4">
            <a:extLst>
              <a:ext uri="{FF2B5EF4-FFF2-40B4-BE49-F238E27FC236}">
                <a16:creationId xmlns:a16="http://schemas.microsoft.com/office/drawing/2014/main" id="{5993F398-27D3-40E7-872C-18ACD0C56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6FD33-0209-4444-84DD-3C5F2D856106}"/>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315258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C149-3349-4AE8-A723-84CC1CBF7A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1B166E-6D90-4736-BB5E-0790BC880C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6ACA14-7C67-4099-A0A7-85B57B02D3C1}"/>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5" name="Footer Placeholder 4">
            <a:extLst>
              <a:ext uri="{FF2B5EF4-FFF2-40B4-BE49-F238E27FC236}">
                <a16:creationId xmlns:a16="http://schemas.microsoft.com/office/drawing/2014/main" id="{58AB5D2F-B636-4314-B812-9CF58250C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35927-17E2-4793-8C3F-F777ED3F0AE4}"/>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252541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A894A-1CE7-4A4C-A6A3-1564AEB29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7E4AC4-9ACC-4917-8C34-FE8E439803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FABB1-A4FE-4F93-8FFC-E570ED5BCAF3}"/>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5" name="Footer Placeholder 4">
            <a:extLst>
              <a:ext uri="{FF2B5EF4-FFF2-40B4-BE49-F238E27FC236}">
                <a16:creationId xmlns:a16="http://schemas.microsoft.com/office/drawing/2014/main" id="{FF4DDFAC-2EAA-4DF3-87A1-658FA3AB2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3638D-186D-4E57-AC33-57DC9F3DB92B}"/>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414347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F127-007B-41F3-AA96-81548CA8C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7CAECD-5E11-4C8E-A120-C04556971F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961EE-F390-42E6-B341-AB6C5828E6D2}"/>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5" name="Footer Placeholder 4">
            <a:extLst>
              <a:ext uri="{FF2B5EF4-FFF2-40B4-BE49-F238E27FC236}">
                <a16:creationId xmlns:a16="http://schemas.microsoft.com/office/drawing/2014/main" id="{56DBF2A3-CB1A-4B4F-AAE0-BF9A5C68B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BA629-17ED-43AB-97D1-2279A68F3103}"/>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246499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124B-20BD-4644-B5A5-6C23FEB327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7B24F-A8E3-46D1-9370-DC752FCE0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69D2A7-975C-404E-AE55-FF8680BC2FE9}"/>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5" name="Footer Placeholder 4">
            <a:extLst>
              <a:ext uri="{FF2B5EF4-FFF2-40B4-BE49-F238E27FC236}">
                <a16:creationId xmlns:a16="http://schemas.microsoft.com/office/drawing/2014/main" id="{DC2F4D11-8F8A-41DE-A2B0-953BA1893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BF38-A432-43F4-891B-27FA91EA5A43}"/>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332023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1B54-EF7C-4A4E-8130-C3A1465ED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2D61EC-D1AB-42CC-B424-73CBB12CC9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EC4E4-31ED-4ECE-8354-3074AEC258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BF0CA0-EED2-4956-819C-0A7BE7122DA4}"/>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6" name="Footer Placeholder 5">
            <a:extLst>
              <a:ext uri="{FF2B5EF4-FFF2-40B4-BE49-F238E27FC236}">
                <a16:creationId xmlns:a16="http://schemas.microsoft.com/office/drawing/2014/main" id="{B901A714-8463-445B-A96F-AAB9C30C2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60D4E-5934-4B0A-B410-C99AB944337B}"/>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393462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A1E2-A4A2-4745-B232-8AF1F69B0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022247-9F5B-4212-AD27-55D261312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6FAF52-2C61-4787-9148-21CDA736D3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60708-EC37-4AF3-979D-2050D1B748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2D467F-8BB6-437A-883F-32418D91B4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79F42C-89C4-4836-ADF1-B113A1B88970}"/>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8" name="Footer Placeholder 7">
            <a:extLst>
              <a:ext uri="{FF2B5EF4-FFF2-40B4-BE49-F238E27FC236}">
                <a16:creationId xmlns:a16="http://schemas.microsoft.com/office/drawing/2014/main" id="{F9508055-ECF7-48C1-86E4-BF5E831237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1ACE0F-1BC9-45C7-97EA-53593B2B6194}"/>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148132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6F75B-9AA2-441B-B48C-808024F883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422024-D439-4844-AC53-4E6D1E482052}"/>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4" name="Footer Placeholder 3">
            <a:extLst>
              <a:ext uri="{FF2B5EF4-FFF2-40B4-BE49-F238E27FC236}">
                <a16:creationId xmlns:a16="http://schemas.microsoft.com/office/drawing/2014/main" id="{2B1F5A3D-ADFB-438C-AC82-B3064D1362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3DC991-8D21-421B-98CB-07CD0163A1CA}"/>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3427561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C56E4F-9BDD-4648-AA8E-2CABDC75A9E7}"/>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3" name="Footer Placeholder 2">
            <a:extLst>
              <a:ext uri="{FF2B5EF4-FFF2-40B4-BE49-F238E27FC236}">
                <a16:creationId xmlns:a16="http://schemas.microsoft.com/office/drawing/2014/main" id="{3E3FE504-7CBB-413D-B4E0-864064F45A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DAB821-632E-4921-AADF-F1C3A1ADDED6}"/>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179550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CBAF1-F969-43DC-8EFC-A5472E7EB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BF12AF-AD25-4B7C-93F2-66522645C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3669CA-65E6-4C73-A245-FAB6A224A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93DC4-D3A8-4CA6-93EE-F624263087B9}"/>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6" name="Footer Placeholder 5">
            <a:extLst>
              <a:ext uri="{FF2B5EF4-FFF2-40B4-BE49-F238E27FC236}">
                <a16:creationId xmlns:a16="http://schemas.microsoft.com/office/drawing/2014/main" id="{22060D8F-3787-4FD0-B34E-0B59FA77B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6F2300-2D84-4958-B823-76BEAE0B1EF9}"/>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170963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C50B-B675-4112-AA53-D1C3B056B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F27E13-A220-4EBD-9838-C6E52A5616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2F3D19-DFA3-428F-90A5-94A22B6E6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F3EE81-D119-4FAE-9B8B-637252568E8C}"/>
              </a:ext>
            </a:extLst>
          </p:cNvPr>
          <p:cNvSpPr>
            <a:spLocks noGrp="1"/>
          </p:cNvSpPr>
          <p:nvPr>
            <p:ph type="dt" sz="half" idx="10"/>
          </p:nvPr>
        </p:nvSpPr>
        <p:spPr/>
        <p:txBody>
          <a:bodyPr/>
          <a:lstStyle/>
          <a:p>
            <a:fld id="{9B7E9DA6-8CC1-4890-BB1D-10A35BD9FB3B}" type="datetimeFigureOut">
              <a:rPr lang="en-US" smtClean="0"/>
              <a:t>10/12/2021</a:t>
            </a:fld>
            <a:endParaRPr lang="en-US"/>
          </a:p>
        </p:txBody>
      </p:sp>
      <p:sp>
        <p:nvSpPr>
          <p:cNvPr id="6" name="Footer Placeholder 5">
            <a:extLst>
              <a:ext uri="{FF2B5EF4-FFF2-40B4-BE49-F238E27FC236}">
                <a16:creationId xmlns:a16="http://schemas.microsoft.com/office/drawing/2014/main" id="{B76351B8-118A-4D0C-8873-29AB12E96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809B2-3E47-4631-AE58-F4018017D2A2}"/>
              </a:ext>
            </a:extLst>
          </p:cNvPr>
          <p:cNvSpPr>
            <a:spLocks noGrp="1"/>
          </p:cNvSpPr>
          <p:nvPr>
            <p:ph type="sldNum" sz="quarter" idx="12"/>
          </p:nvPr>
        </p:nvSpPr>
        <p:spPr/>
        <p:txBody>
          <a:bodyPr/>
          <a:lstStyle/>
          <a:p>
            <a:fld id="{5D16CCA7-A32B-44D2-BAC0-8216F98A92EE}" type="slidenum">
              <a:rPr lang="en-US" smtClean="0"/>
              <a:t>‹#›</a:t>
            </a:fld>
            <a:endParaRPr lang="en-US"/>
          </a:p>
        </p:txBody>
      </p:sp>
    </p:spTree>
    <p:extLst>
      <p:ext uri="{BB962C8B-B14F-4D97-AF65-F5344CB8AC3E}">
        <p14:creationId xmlns:p14="http://schemas.microsoft.com/office/powerpoint/2010/main" val="373321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8AE26-4A61-4BE6-929F-047C51043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B60F9-8919-4D50-935A-BE4CC620C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35200-416B-4857-AD93-C671F21BE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E9DA6-8CC1-4890-BB1D-10A35BD9FB3B}" type="datetimeFigureOut">
              <a:rPr lang="en-US" smtClean="0"/>
              <a:t>10/12/2021</a:t>
            </a:fld>
            <a:endParaRPr lang="en-US"/>
          </a:p>
        </p:txBody>
      </p:sp>
      <p:sp>
        <p:nvSpPr>
          <p:cNvPr id="5" name="Footer Placeholder 4">
            <a:extLst>
              <a:ext uri="{FF2B5EF4-FFF2-40B4-BE49-F238E27FC236}">
                <a16:creationId xmlns:a16="http://schemas.microsoft.com/office/drawing/2014/main" id="{8C0C9A54-350E-47FA-9B2C-F9C76634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259BE-6637-4210-B761-34DD1BD86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6CCA7-A32B-44D2-BAC0-8216F98A92EE}" type="slidenum">
              <a:rPr lang="en-US" smtClean="0"/>
              <a:t>‹#›</a:t>
            </a:fld>
            <a:endParaRPr lang="en-US"/>
          </a:p>
        </p:txBody>
      </p:sp>
    </p:spTree>
    <p:extLst>
      <p:ext uri="{BB962C8B-B14F-4D97-AF65-F5344CB8AC3E}">
        <p14:creationId xmlns:p14="http://schemas.microsoft.com/office/powerpoint/2010/main" val="29842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outandabout.ctb.ku.ed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useablehome.ri.umt.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C24C-D3F9-4F66-A2E8-886EEDE20215}"/>
              </a:ext>
            </a:extLst>
          </p:cNvPr>
          <p:cNvSpPr>
            <a:spLocks noGrp="1"/>
          </p:cNvSpPr>
          <p:nvPr>
            <p:ph type="title"/>
          </p:nvPr>
        </p:nvSpPr>
        <p:spPr>
          <a:xfrm>
            <a:off x="838200" y="365126"/>
            <a:ext cx="10515600" cy="531858"/>
          </a:xfrm>
        </p:spPr>
        <p:txBody>
          <a:bodyPr>
            <a:normAutofit/>
          </a:bodyPr>
          <a:lstStyle/>
          <a:p>
            <a:r>
              <a:rPr lang="en-US" sz="2000" dirty="0"/>
              <a:t>&gt;&gt; SLIDE </a:t>
            </a:r>
            <a:fld id="{13672F23-EC48-4D52-A60F-9B8ECB54358F}" type="slidenum">
              <a:rPr lang="en-US" sz="2000" smtClean="0"/>
              <a:t>1</a:t>
            </a:fld>
            <a:endParaRPr lang="en-US" sz="2000" dirty="0"/>
          </a:p>
        </p:txBody>
      </p:sp>
      <p:sp>
        <p:nvSpPr>
          <p:cNvPr id="3" name="Subtitle 2">
            <a:extLst>
              <a:ext uri="{FF2B5EF4-FFF2-40B4-BE49-F238E27FC236}">
                <a16:creationId xmlns:a16="http://schemas.microsoft.com/office/drawing/2014/main" id="{1B35E190-59CA-4566-91FE-4C0893FED408}"/>
              </a:ext>
            </a:extLst>
          </p:cNvPr>
          <p:cNvSpPr>
            <a:spLocks noGrp="1"/>
          </p:cNvSpPr>
          <p:nvPr>
            <p:ph idx="1"/>
          </p:nvPr>
        </p:nvSpPr>
        <p:spPr/>
        <p:txBody>
          <a:bodyPr>
            <a:normAutofit/>
          </a:bodyPr>
          <a:lstStyle/>
          <a:p>
            <a:pPr marL="0" indent="0" algn="ctr">
              <a:buNone/>
            </a:pPr>
            <a:r>
              <a:rPr lang="en-US" sz="6000" dirty="0"/>
              <a:t>Promoting Interventions for Community Living</a:t>
            </a:r>
          </a:p>
          <a:p>
            <a:pPr marL="0" indent="0" algn="ctr">
              <a:buNone/>
            </a:pPr>
            <a:endParaRPr lang="en-US" dirty="0"/>
          </a:p>
          <a:p>
            <a:pPr marL="0" indent="0" algn="ctr">
              <a:buNone/>
            </a:pPr>
            <a:r>
              <a:rPr lang="en-US" dirty="0"/>
              <a:t>Wednesday, Sept. 22 2</a:t>
            </a:r>
            <a:r>
              <a:rPr lang="en-US" dirty="0">
                <a:sym typeface="Wingdings" pitchFamily="2" charset="2"/>
              </a:rPr>
              <a:t>:0</a:t>
            </a:r>
            <a:r>
              <a:rPr lang="en-US" dirty="0"/>
              <a:t>0 – 3:30 p.m. CT</a:t>
            </a:r>
          </a:p>
          <a:p>
            <a:pPr marL="0" indent="0" algn="ctr">
              <a:buNone/>
            </a:pPr>
            <a:endParaRPr lang="en-US" dirty="0"/>
          </a:p>
          <a:p>
            <a:pPr marL="0" indent="0" algn="ctr">
              <a:buNone/>
            </a:pPr>
            <a:r>
              <a:rPr lang="en-US" dirty="0"/>
              <a:t>Kelsey Goddard </a:t>
            </a:r>
            <a:r>
              <a:rPr lang="en-US"/>
              <a:t>&amp; Keshia Walker</a:t>
            </a:r>
            <a:endParaRPr lang="en-US" dirty="0"/>
          </a:p>
        </p:txBody>
      </p:sp>
    </p:spTree>
    <p:extLst>
      <p:ext uri="{BB962C8B-B14F-4D97-AF65-F5344CB8AC3E}">
        <p14:creationId xmlns:p14="http://schemas.microsoft.com/office/powerpoint/2010/main" val="1456341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211C-6298-1A4A-95DA-8E6636B263EE}"/>
              </a:ext>
            </a:extLst>
          </p:cNvPr>
          <p:cNvSpPr>
            <a:spLocks noGrp="1"/>
          </p:cNvSpPr>
          <p:nvPr>
            <p:ph type="title"/>
          </p:nvPr>
        </p:nvSpPr>
        <p:spPr/>
        <p:txBody>
          <a:bodyPr/>
          <a:lstStyle/>
          <a:p>
            <a:r>
              <a:rPr lang="en-US" dirty="0"/>
              <a:t>&gt;&gt; SLIDE </a:t>
            </a:r>
            <a:fld id="{0E8CF7C7-2C93-4D11-8EF3-B9E91C973FAA}" type="slidenum">
              <a:rPr lang="en-US"/>
              <a:pPr/>
              <a:t>10</a:t>
            </a:fld>
            <a:r>
              <a:rPr lang="en-US" dirty="0"/>
              <a:t>: Out and About</a:t>
            </a:r>
          </a:p>
        </p:txBody>
      </p:sp>
      <p:sp>
        <p:nvSpPr>
          <p:cNvPr id="3" name="Content Placeholder 2">
            <a:extLst>
              <a:ext uri="{FF2B5EF4-FFF2-40B4-BE49-F238E27FC236}">
                <a16:creationId xmlns:a16="http://schemas.microsoft.com/office/drawing/2014/main" id="{57FE1B3D-C90B-A04C-8F66-7B176100BF05}"/>
              </a:ext>
            </a:extLst>
          </p:cNvPr>
          <p:cNvSpPr>
            <a:spLocks noGrp="1"/>
          </p:cNvSpPr>
          <p:nvPr>
            <p:ph idx="1"/>
          </p:nvPr>
        </p:nvSpPr>
        <p:spPr>
          <a:xfrm>
            <a:off x="838200" y="1825625"/>
            <a:ext cx="6178481" cy="4351338"/>
          </a:xfrm>
        </p:spPr>
        <p:txBody>
          <a:bodyPr>
            <a:normAutofit/>
          </a:bodyPr>
          <a:lstStyle/>
          <a:p>
            <a:r>
              <a:rPr lang="en-US" sz="3200" dirty="0">
                <a:hlinkClick r:id="rId3"/>
              </a:rPr>
              <a:t>https://outandabout.ctb.ku.edu</a:t>
            </a:r>
            <a:r>
              <a:rPr lang="en-US" sz="3200" dirty="0"/>
              <a:t> </a:t>
            </a:r>
          </a:p>
          <a:p>
            <a:r>
              <a:rPr lang="en-US" sz="3200" dirty="0"/>
              <a:t>Steps of the Out and About (OAA) program: </a:t>
            </a:r>
          </a:p>
          <a:p>
            <a:pPr lvl="1"/>
            <a:r>
              <a:rPr lang="en-US" sz="3200" dirty="0"/>
              <a:t>Choose a Goal </a:t>
            </a:r>
          </a:p>
          <a:p>
            <a:pPr lvl="1"/>
            <a:r>
              <a:rPr lang="en-US" sz="3200" dirty="0"/>
              <a:t>Set a SMART Goal </a:t>
            </a:r>
          </a:p>
          <a:p>
            <a:pPr lvl="1"/>
            <a:r>
              <a:rPr lang="en-US" sz="3200" dirty="0"/>
              <a:t>Track Goal Progress </a:t>
            </a:r>
          </a:p>
          <a:p>
            <a:pPr lvl="1"/>
            <a:r>
              <a:rPr lang="en-US" sz="3200" dirty="0"/>
              <a:t>Review and Celebrate </a:t>
            </a:r>
          </a:p>
        </p:txBody>
      </p:sp>
      <p:pic>
        <p:nvPicPr>
          <p:cNvPr id="5" name="Picture 4" descr="Screenshot of the goal tracking form">
            <a:extLst>
              <a:ext uri="{FF2B5EF4-FFF2-40B4-BE49-F238E27FC236}">
                <a16:creationId xmlns:a16="http://schemas.microsoft.com/office/drawing/2014/main" id="{2606C458-B249-7E48-85C4-745AA7DF5C8B}"/>
              </a:ext>
            </a:extLst>
          </p:cNvPr>
          <p:cNvPicPr>
            <a:picLocks noChangeAspect="1"/>
          </p:cNvPicPr>
          <p:nvPr/>
        </p:nvPicPr>
        <p:blipFill rotWithShape="1">
          <a:blip r:embed="rId4">
            <a:extLst>
              <a:ext uri="{28A0092B-C50C-407E-A947-70E740481C1C}">
                <a14:useLocalDpi xmlns:a14="http://schemas.microsoft.com/office/drawing/2010/main" val="0"/>
              </a:ext>
            </a:extLst>
          </a:blip>
          <a:srcRect l="9223" r="7733"/>
          <a:stretch/>
        </p:blipFill>
        <p:spPr>
          <a:xfrm>
            <a:off x="6908800" y="1690688"/>
            <a:ext cx="5130800" cy="4026310"/>
          </a:xfrm>
          <a:prstGeom prst="rect">
            <a:avLst/>
          </a:prstGeom>
        </p:spPr>
      </p:pic>
    </p:spTree>
    <p:extLst>
      <p:ext uri="{BB962C8B-B14F-4D97-AF65-F5344CB8AC3E}">
        <p14:creationId xmlns:p14="http://schemas.microsoft.com/office/powerpoint/2010/main" val="381250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E00-6DBA-4CDC-BCF3-B4616C903779}"/>
              </a:ext>
            </a:extLst>
          </p:cNvPr>
          <p:cNvSpPr>
            <a:spLocks noGrp="1"/>
          </p:cNvSpPr>
          <p:nvPr>
            <p:ph type="title"/>
          </p:nvPr>
        </p:nvSpPr>
        <p:spPr/>
        <p:txBody>
          <a:bodyPr/>
          <a:lstStyle/>
          <a:p>
            <a:r>
              <a:rPr lang="en-US" dirty="0"/>
              <a:t>&gt;&gt; SLIDE </a:t>
            </a:r>
            <a:fld id="{0E8CF7C7-2C93-4D11-8EF3-B9E91C973FAA}" type="slidenum">
              <a:rPr lang="en-US"/>
              <a:pPr/>
              <a:t>11</a:t>
            </a:fld>
            <a:r>
              <a:rPr lang="en-US" dirty="0"/>
              <a:t>: Out and About</a:t>
            </a:r>
          </a:p>
        </p:txBody>
      </p:sp>
      <p:graphicFrame>
        <p:nvGraphicFramePr>
          <p:cNvPr id="4" name="Table 4">
            <a:extLst>
              <a:ext uri="{FF2B5EF4-FFF2-40B4-BE49-F238E27FC236}">
                <a16:creationId xmlns:a16="http://schemas.microsoft.com/office/drawing/2014/main" id="{4C8C964B-BF8D-4F12-B22A-E84B3EB6E5D8}"/>
              </a:ext>
            </a:extLst>
          </p:cNvPr>
          <p:cNvGraphicFramePr>
            <a:graphicFrameLocks noGrp="1"/>
          </p:cNvGraphicFramePr>
          <p:nvPr>
            <p:ph idx="1"/>
            <p:extLst>
              <p:ext uri="{D42A27DB-BD31-4B8C-83A1-F6EECF244321}">
                <p14:modId xmlns:p14="http://schemas.microsoft.com/office/powerpoint/2010/main" val="4119241316"/>
              </p:ext>
            </p:extLst>
          </p:nvPr>
        </p:nvGraphicFramePr>
        <p:xfrm>
          <a:off x="838200" y="2061184"/>
          <a:ext cx="6045477" cy="3364735"/>
        </p:xfrm>
        <a:graphic>
          <a:graphicData uri="http://schemas.openxmlformats.org/drawingml/2006/table">
            <a:tbl>
              <a:tblPr firstRow="1" bandRow="1">
                <a:tableStyleId>{5C22544A-7EE6-4342-B048-85BDC9FD1C3A}</a:tableStyleId>
              </a:tblPr>
              <a:tblGrid>
                <a:gridCol w="2613165">
                  <a:extLst>
                    <a:ext uri="{9D8B030D-6E8A-4147-A177-3AD203B41FA5}">
                      <a16:colId xmlns:a16="http://schemas.microsoft.com/office/drawing/2014/main" val="1647411583"/>
                    </a:ext>
                  </a:extLst>
                </a:gridCol>
                <a:gridCol w="3432312">
                  <a:extLst>
                    <a:ext uri="{9D8B030D-6E8A-4147-A177-3AD203B41FA5}">
                      <a16:colId xmlns:a16="http://schemas.microsoft.com/office/drawing/2014/main" val="3234898624"/>
                    </a:ext>
                  </a:extLst>
                </a:gridCol>
              </a:tblGrid>
              <a:tr h="543339">
                <a:tc>
                  <a:txBody>
                    <a:bodyPr/>
                    <a:lstStyle/>
                    <a:p>
                      <a:pPr algn="ctr"/>
                      <a:r>
                        <a:rPr lang="en-US" dirty="0"/>
                        <a:t>Goal Area</a:t>
                      </a:r>
                    </a:p>
                  </a:txBody>
                  <a:tcPr anchor="ctr"/>
                </a:tc>
                <a:tc>
                  <a:txBody>
                    <a:bodyPr/>
                    <a:lstStyle/>
                    <a:p>
                      <a:pPr algn="ctr"/>
                      <a:r>
                        <a:rPr lang="en-US" dirty="0"/>
                        <a:t>OAA  Goal</a:t>
                      </a:r>
                    </a:p>
                  </a:txBody>
                  <a:tcPr anchor="ctr"/>
                </a:tc>
                <a:extLst>
                  <a:ext uri="{0D108BD9-81ED-4DB2-BD59-A6C34878D82A}">
                    <a16:rowId xmlns:a16="http://schemas.microsoft.com/office/drawing/2014/main" val="3810119413"/>
                  </a:ext>
                </a:extLst>
              </a:tr>
              <a:tr h="1034985">
                <a:tc>
                  <a:txBody>
                    <a:bodyPr/>
                    <a:lstStyle/>
                    <a:p>
                      <a:r>
                        <a:rPr lang="en-US" dirty="0"/>
                        <a:t>Getting healthy</a:t>
                      </a:r>
                    </a:p>
                  </a:txBody>
                  <a:tcPr anchor="ctr"/>
                </a:tc>
                <a:tc>
                  <a:txBody>
                    <a:bodyPr/>
                    <a:lstStyle/>
                    <a:p>
                      <a:pPr lvl="0"/>
                      <a:r>
                        <a:rPr lang="en-US" sz="1800" u="none" strike="noStrike" kern="1200" dirty="0">
                          <a:solidFill>
                            <a:schemeClr val="dk1"/>
                          </a:solidFill>
                          <a:effectLst/>
                          <a:latin typeface="+mn-lt"/>
                          <a:ea typeface="+mn-ea"/>
                          <a:cs typeface="+mn-cs"/>
                        </a:rPr>
                        <a:t>Going to the gym and identifying supports to join them</a:t>
                      </a:r>
                    </a:p>
                  </a:txBody>
                  <a:tcPr anchor="ctr"/>
                </a:tc>
                <a:extLst>
                  <a:ext uri="{0D108BD9-81ED-4DB2-BD59-A6C34878D82A}">
                    <a16:rowId xmlns:a16="http://schemas.microsoft.com/office/drawing/2014/main" val="3203456125"/>
                  </a:ext>
                </a:extLst>
              </a:tr>
              <a:tr h="1786411">
                <a:tc>
                  <a:txBody>
                    <a:bodyPr/>
                    <a:lstStyle/>
                    <a:p>
                      <a:r>
                        <a:rPr lang="en-US" dirty="0"/>
                        <a:t>Transportation</a:t>
                      </a:r>
                    </a:p>
                  </a:txBody>
                  <a:tcPr anchor="ctr"/>
                </a:tc>
                <a:tc>
                  <a:txBody>
                    <a:bodyPr/>
                    <a:lstStyle/>
                    <a:p>
                      <a:pPr lvl="0"/>
                      <a:r>
                        <a:rPr lang="en-US" sz="1800" u="none" strike="noStrike" kern="1200" dirty="0">
                          <a:solidFill>
                            <a:schemeClr val="dk1"/>
                          </a:solidFill>
                          <a:effectLst/>
                          <a:latin typeface="+mn-lt"/>
                          <a:ea typeface="+mn-ea"/>
                          <a:cs typeface="+mn-cs"/>
                        </a:rPr>
                        <a:t>Using the paratransit system for the first time</a:t>
                      </a:r>
                    </a:p>
                  </a:txBody>
                  <a:tcPr anchor="ctr"/>
                </a:tc>
                <a:extLst>
                  <a:ext uri="{0D108BD9-81ED-4DB2-BD59-A6C34878D82A}">
                    <a16:rowId xmlns:a16="http://schemas.microsoft.com/office/drawing/2014/main" val="368925392"/>
                  </a:ext>
                </a:extLst>
              </a:tr>
            </a:tbl>
          </a:graphicData>
        </a:graphic>
      </p:graphicFrame>
      <p:pic>
        <p:nvPicPr>
          <p:cNvPr id="5" name="Picture 4" descr="Advocacy, home living, information seeking, relationships, getting and staying healthy, navigating the community">
            <a:extLst>
              <a:ext uri="{FF2B5EF4-FFF2-40B4-BE49-F238E27FC236}">
                <a16:creationId xmlns:a16="http://schemas.microsoft.com/office/drawing/2014/main" id="{AAE8C247-E4C3-4FE4-9A7F-F8A3028997D5}"/>
              </a:ext>
            </a:extLst>
          </p:cNvPr>
          <p:cNvPicPr>
            <a:picLocks noChangeAspect="1"/>
          </p:cNvPicPr>
          <p:nvPr/>
        </p:nvPicPr>
        <p:blipFill>
          <a:blip r:embed="rId3"/>
          <a:stretch>
            <a:fillRect/>
          </a:stretch>
        </p:blipFill>
        <p:spPr>
          <a:xfrm>
            <a:off x="7210364" y="1690688"/>
            <a:ext cx="4391154" cy="4105729"/>
          </a:xfrm>
          <a:prstGeom prst="rect">
            <a:avLst/>
          </a:prstGeom>
        </p:spPr>
      </p:pic>
    </p:spTree>
    <p:extLst>
      <p:ext uri="{BB962C8B-B14F-4D97-AF65-F5344CB8AC3E}">
        <p14:creationId xmlns:p14="http://schemas.microsoft.com/office/powerpoint/2010/main" val="311520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E00-6DBA-4CDC-BCF3-B4616C903779}"/>
              </a:ext>
            </a:extLst>
          </p:cNvPr>
          <p:cNvSpPr>
            <a:spLocks noGrp="1"/>
          </p:cNvSpPr>
          <p:nvPr>
            <p:ph type="title"/>
          </p:nvPr>
        </p:nvSpPr>
        <p:spPr/>
        <p:txBody>
          <a:bodyPr/>
          <a:lstStyle/>
          <a:p>
            <a:r>
              <a:rPr lang="en-US" dirty="0"/>
              <a:t>&gt;&gt; SLIDE </a:t>
            </a:r>
            <a:fld id="{0E8CF7C7-2C93-4D11-8EF3-B9E91C973FAA}" type="slidenum">
              <a:rPr lang="en-US"/>
              <a:pPr/>
              <a:t>12</a:t>
            </a:fld>
            <a:r>
              <a:rPr lang="en-US" dirty="0"/>
              <a:t>: Out and About Scenarios</a:t>
            </a:r>
          </a:p>
        </p:txBody>
      </p:sp>
      <p:pic>
        <p:nvPicPr>
          <p:cNvPr id="8" name="Picture 7" descr="A person driving a car&#10;&#10;">
            <a:extLst>
              <a:ext uri="{FF2B5EF4-FFF2-40B4-BE49-F238E27FC236}">
                <a16:creationId xmlns:a16="http://schemas.microsoft.com/office/drawing/2014/main" id="{3B336316-578C-47D1-B892-E4F0167EF181}"/>
              </a:ext>
            </a:extLst>
          </p:cNvPr>
          <p:cNvPicPr>
            <a:picLocks noChangeAspect="1"/>
          </p:cNvPicPr>
          <p:nvPr/>
        </p:nvPicPr>
        <p:blipFill>
          <a:blip r:embed="rId3"/>
          <a:stretch>
            <a:fillRect/>
          </a:stretch>
        </p:blipFill>
        <p:spPr>
          <a:xfrm>
            <a:off x="1106153" y="2332018"/>
            <a:ext cx="3109748" cy="4146331"/>
          </a:xfrm>
          <a:prstGeom prst="rect">
            <a:avLst/>
          </a:prstGeom>
        </p:spPr>
      </p:pic>
      <p:pic>
        <p:nvPicPr>
          <p:cNvPr id="10" name="Picture 9" descr="A person holding up her drivers license ">
            <a:extLst>
              <a:ext uri="{FF2B5EF4-FFF2-40B4-BE49-F238E27FC236}">
                <a16:creationId xmlns:a16="http://schemas.microsoft.com/office/drawing/2014/main" id="{2F19FF73-83C2-41E3-8F0D-900FB2B2BAAC}"/>
              </a:ext>
            </a:extLst>
          </p:cNvPr>
          <p:cNvPicPr>
            <a:picLocks noChangeAspect="1"/>
          </p:cNvPicPr>
          <p:nvPr/>
        </p:nvPicPr>
        <p:blipFill>
          <a:blip r:embed="rId4"/>
          <a:stretch>
            <a:fillRect/>
          </a:stretch>
        </p:blipFill>
        <p:spPr>
          <a:xfrm>
            <a:off x="4937718" y="2412123"/>
            <a:ext cx="2207172" cy="3998689"/>
          </a:xfrm>
          <a:prstGeom prst="rect">
            <a:avLst/>
          </a:prstGeom>
        </p:spPr>
      </p:pic>
      <p:pic>
        <p:nvPicPr>
          <p:cNvPr id="12" name="Picture 11" descr="Selfie with the dog">
            <a:extLst>
              <a:ext uri="{FF2B5EF4-FFF2-40B4-BE49-F238E27FC236}">
                <a16:creationId xmlns:a16="http://schemas.microsoft.com/office/drawing/2014/main" id="{AE2D8BE0-FE9D-41B3-B557-F6DED0EE5E82}"/>
              </a:ext>
            </a:extLst>
          </p:cNvPr>
          <p:cNvPicPr>
            <a:picLocks noChangeAspect="1"/>
          </p:cNvPicPr>
          <p:nvPr/>
        </p:nvPicPr>
        <p:blipFill>
          <a:blip r:embed="rId5"/>
          <a:stretch>
            <a:fillRect/>
          </a:stretch>
        </p:blipFill>
        <p:spPr>
          <a:xfrm>
            <a:off x="7859770" y="2412123"/>
            <a:ext cx="2989592" cy="3986122"/>
          </a:xfrm>
          <a:prstGeom prst="rect">
            <a:avLst/>
          </a:prstGeom>
        </p:spPr>
      </p:pic>
    </p:spTree>
    <p:extLst>
      <p:ext uri="{BB962C8B-B14F-4D97-AF65-F5344CB8AC3E}">
        <p14:creationId xmlns:p14="http://schemas.microsoft.com/office/powerpoint/2010/main" val="296942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13</a:t>
            </a:fld>
            <a:r>
              <a:rPr lang="en-US" dirty="0"/>
              <a:t>: PICL During the Pandemic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200" dirty="0"/>
              <a:t>Implications of the coronavirus pandemic on PICL: </a:t>
            </a:r>
          </a:p>
          <a:p>
            <a:pPr lvl="1"/>
            <a:r>
              <a:rPr lang="en-US" dirty="0"/>
              <a:t>Measures of physical participation in the community not as meaningful </a:t>
            </a:r>
          </a:p>
          <a:p>
            <a:pPr lvl="1"/>
            <a:r>
              <a:rPr lang="en-US" dirty="0"/>
              <a:t>People electing not to physically participate in their community </a:t>
            </a:r>
          </a:p>
          <a:p>
            <a:pPr lvl="1"/>
            <a:r>
              <a:rPr lang="en-US" dirty="0"/>
              <a:t>Community participation as a “luxury” </a:t>
            </a:r>
          </a:p>
          <a:p>
            <a:pPr lvl="2"/>
            <a:r>
              <a:rPr lang="en-US" sz="2400" dirty="0"/>
              <a:t>More people in emergency crises during the pandemic</a:t>
            </a:r>
          </a:p>
          <a:p>
            <a:pPr lvl="2"/>
            <a:r>
              <a:rPr lang="en-US" sz="2400" dirty="0"/>
              <a:t>Increased attention to meet basic needs</a:t>
            </a:r>
          </a:p>
          <a:p>
            <a:r>
              <a:rPr lang="en-US" sz="3200" dirty="0"/>
              <a:t>Solutions: </a:t>
            </a:r>
          </a:p>
          <a:p>
            <a:pPr lvl="1"/>
            <a:r>
              <a:rPr lang="en-US" dirty="0"/>
              <a:t>Increased interviews to assess effects of PICL program on consumer’s lives</a:t>
            </a:r>
          </a:p>
          <a:p>
            <a:pPr lvl="1"/>
            <a:r>
              <a:rPr lang="en-US" dirty="0"/>
              <a:t>Pivot to “community participation from home”</a:t>
            </a:r>
          </a:p>
          <a:p>
            <a:pPr lvl="1"/>
            <a:r>
              <a:rPr lang="en-US" dirty="0"/>
              <a:t>Learning from CIL staff about the needs of their consumers </a:t>
            </a:r>
          </a:p>
        </p:txBody>
      </p:sp>
    </p:spTree>
    <p:extLst>
      <p:ext uri="{BB962C8B-B14F-4D97-AF65-F5344CB8AC3E}">
        <p14:creationId xmlns:p14="http://schemas.microsoft.com/office/powerpoint/2010/main" val="218586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14</a:t>
            </a:fld>
            <a:r>
              <a:rPr lang="en-US" dirty="0"/>
              <a:t>: Quotes about CIL staff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pPr lvl="0"/>
            <a:r>
              <a:rPr lang="en-US" sz="3200" dirty="0"/>
              <a:t>“I learned from [my CIL staff]… that I was a very prideful person. And when I let that go, I got help. I learned that I was not going to live my whole life with this invincible person that you think you are when you’re younger. I’m going to break down. I kept saying, I’m going to be 100 years old, running. That was my thing, I loved to run. And it didn’t work. But I learned that it’s okay. That is okay. That was one part of my life I’m moving into another part of my life, and I will be able to be viable in that part of my life as well.” </a:t>
            </a:r>
          </a:p>
        </p:txBody>
      </p:sp>
    </p:spTree>
    <p:extLst>
      <p:ext uri="{BB962C8B-B14F-4D97-AF65-F5344CB8AC3E}">
        <p14:creationId xmlns:p14="http://schemas.microsoft.com/office/powerpoint/2010/main" val="236232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15</a:t>
            </a:fld>
            <a:r>
              <a:rPr lang="en-US" dirty="0"/>
              <a:t>: Home Usability Program Quotes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150" dirty="0"/>
              <a:t>“[The Home Usability Program] kind of gave me a sense of, if I were to do even more accessibility modifications to my home, kind of the process… kind of what I would need to think about and go through, prior to making that happen. So, making sure I have the money set aside, obviously, but also contacting people, getting different estimates, and things like that.”</a:t>
            </a:r>
          </a:p>
          <a:p>
            <a:r>
              <a:rPr lang="en-US" sz="3150" dirty="0"/>
              <a:t>“I learned how to better ask some questions. I also learned that there are resources available that you might not initially think of.”</a:t>
            </a:r>
          </a:p>
          <a:p>
            <a:endParaRPr lang="en-US" sz="3200" dirty="0"/>
          </a:p>
        </p:txBody>
      </p:sp>
    </p:spTree>
    <p:extLst>
      <p:ext uri="{BB962C8B-B14F-4D97-AF65-F5344CB8AC3E}">
        <p14:creationId xmlns:p14="http://schemas.microsoft.com/office/powerpoint/2010/main" val="671229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16</a:t>
            </a:fld>
            <a:r>
              <a:rPr lang="en-US" dirty="0"/>
              <a:t>: Out and About Quotes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dirty="0"/>
              <a:t>“So, I think definitely the best thing was just kind of the connection with other people. I feel like it really has for me, at least increased a little bit during this COVID-19 pandemic… we all want to make sure that we stay connected because it can get very lonely when you’re either by yourself or with the same group of people constantly.” </a:t>
            </a:r>
          </a:p>
          <a:p>
            <a:pPr lvl="0"/>
            <a:r>
              <a:rPr lang="en-US" dirty="0"/>
              <a:t>“[I learned] new information, learning about organizations that I didn't know were there. Kind of prompting me to actually do a little research of my own. Because otherwise I wouldn't have thought about looking up anything about food assistance or mobile meals or anything like that. So, it was good, excellent for information, because someday I may need it.”</a:t>
            </a:r>
          </a:p>
          <a:p>
            <a:endParaRPr lang="en-US" dirty="0"/>
          </a:p>
          <a:p>
            <a:endParaRPr lang="en-US" sz="3200" dirty="0"/>
          </a:p>
        </p:txBody>
      </p:sp>
    </p:spTree>
    <p:extLst>
      <p:ext uri="{BB962C8B-B14F-4D97-AF65-F5344CB8AC3E}">
        <p14:creationId xmlns:p14="http://schemas.microsoft.com/office/powerpoint/2010/main" val="199973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17</a:t>
            </a:fld>
            <a:endParaRPr lang="en-US" kern="1200" dirty="0">
              <a:solidFill>
                <a:schemeClr val="tx1"/>
              </a:solidFill>
              <a:latin typeface="+mj-lt"/>
              <a:ea typeface="+mj-ea"/>
              <a:cs typeface="+mj-cs"/>
            </a:endParaRPr>
          </a:p>
        </p:txBody>
      </p:sp>
      <p:sp>
        <p:nvSpPr>
          <p:cNvPr id="5" name="Content Placeholder 4"/>
          <p:cNvSpPr>
            <a:spLocks noGrp="1"/>
          </p:cNvSpPr>
          <p:nvPr>
            <p:ph idx="1"/>
          </p:nvPr>
        </p:nvSpPr>
        <p:spPr>
          <a:xfrm>
            <a:off x="946484" y="4782638"/>
            <a:ext cx="10515600" cy="1614261"/>
          </a:xfrm>
        </p:spPr>
        <p:txBody>
          <a:bodyPr>
            <a:normAutofit/>
          </a:bodyPr>
          <a:lstStyle/>
          <a:p>
            <a:pPr marL="0" indent="0" algn="ctr">
              <a:buNone/>
            </a:pPr>
            <a:r>
              <a:rPr lang="en-US" sz="7200" dirty="0"/>
              <a:t>Questions?</a:t>
            </a:r>
          </a:p>
        </p:txBody>
      </p:sp>
      <p:pic>
        <p:nvPicPr>
          <p:cNvPr id="4" name="Picture 3" descr="A picture containing text&#10;&#10;PICL. It's a big dill">
            <a:extLst>
              <a:ext uri="{FF2B5EF4-FFF2-40B4-BE49-F238E27FC236}">
                <a16:creationId xmlns:a16="http://schemas.microsoft.com/office/drawing/2014/main" id="{6104AB11-B5E6-C943-A35C-2ABE04396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393" y="748187"/>
            <a:ext cx="3945782" cy="4034451"/>
          </a:xfrm>
          <a:prstGeom prst="rect">
            <a:avLst/>
          </a:prstGeom>
        </p:spPr>
      </p:pic>
    </p:spTree>
    <p:extLst>
      <p:ext uri="{BB962C8B-B14F-4D97-AF65-F5344CB8AC3E}">
        <p14:creationId xmlns:p14="http://schemas.microsoft.com/office/powerpoint/2010/main" val="216426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a:t>
            </a:fld>
            <a:r>
              <a:rPr lang="en-US" dirty="0"/>
              <a:t>: Acknowledgement</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200" dirty="0">
                <a:latin typeface="Lucida Sans Unicode" panose="020B0602030504020204" pitchFamily="34" charset="0"/>
                <a:cs typeface="Lucida Sans Unicode" panose="020B0602030504020204" pitchFamily="34" charset="0"/>
              </a:rPr>
              <a:t>The contents of this presentation were developed under a grant from the National Institute on Disability, Independent Living, and Rehabilitation Research (NIDILRR grant number 90RT5043). NIDILRR is a Center within the Administration for Community Living (ACL), Department of Health and Human Services (HHS). The contents of this presentation do not necessarily represent the policy of NIDILRR, ACL, HHS, and you should not assume endorsement by the Federal Government. </a:t>
            </a:r>
          </a:p>
          <a:p>
            <a:endParaRPr lang="en-US" sz="3200" dirty="0"/>
          </a:p>
        </p:txBody>
      </p:sp>
    </p:spTree>
    <p:extLst>
      <p:ext uri="{BB962C8B-B14F-4D97-AF65-F5344CB8AC3E}">
        <p14:creationId xmlns:p14="http://schemas.microsoft.com/office/powerpoint/2010/main" val="293221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3</a:t>
            </a:fld>
            <a:r>
              <a:rPr lang="en-US" dirty="0"/>
              <a:t>: What is PICL?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200" dirty="0"/>
              <a:t>Research and Training Center on Promoting Interventions for Community Living (RTC/PICL) </a:t>
            </a:r>
          </a:p>
          <a:p>
            <a:r>
              <a:rPr lang="en-US" sz="3200" dirty="0"/>
              <a:t>Partnerships with four Centers for Independent Living: </a:t>
            </a:r>
          </a:p>
          <a:p>
            <a:pPr lvl="1"/>
            <a:r>
              <a:rPr lang="en-US" sz="2800" dirty="0" err="1"/>
              <a:t>disABILITY</a:t>
            </a:r>
            <a:r>
              <a:rPr lang="en-US" sz="2800" dirty="0"/>
              <a:t> LINK (Tucker, Georgia)</a:t>
            </a:r>
          </a:p>
          <a:p>
            <a:pPr lvl="1"/>
            <a:r>
              <a:rPr lang="en-US" sz="2800" dirty="0"/>
              <a:t>The Ability Center (Toledo, Ohio)</a:t>
            </a:r>
          </a:p>
          <a:p>
            <a:pPr lvl="1"/>
            <a:r>
              <a:rPr lang="en-US" sz="2800" dirty="0"/>
              <a:t>Voices for Independence (Washington, Pennsylvania)</a:t>
            </a:r>
          </a:p>
          <a:p>
            <a:pPr lvl="1"/>
            <a:r>
              <a:rPr lang="en-US" sz="2800" dirty="0" err="1"/>
              <a:t>accessABILITY</a:t>
            </a:r>
            <a:r>
              <a:rPr lang="en-US" sz="2800" dirty="0"/>
              <a:t> (Indianapolis, Indiana) </a:t>
            </a:r>
          </a:p>
          <a:p>
            <a:pPr lvl="1"/>
            <a:endParaRPr lang="en-US" sz="2800" dirty="0"/>
          </a:p>
          <a:p>
            <a:endParaRPr lang="en-US" sz="3200" dirty="0"/>
          </a:p>
        </p:txBody>
      </p:sp>
    </p:spTree>
    <p:extLst>
      <p:ext uri="{BB962C8B-B14F-4D97-AF65-F5344CB8AC3E}">
        <p14:creationId xmlns:p14="http://schemas.microsoft.com/office/powerpoint/2010/main" val="2528475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a:t>
            </a:fld>
            <a:r>
              <a:rPr lang="en-US" dirty="0"/>
              <a:t>: What is PICL?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vert="horz" lIns="91440" tIns="45720" rIns="91440" bIns="45720" rtlCol="0" anchor="t">
            <a:noAutofit/>
          </a:bodyPr>
          <a:lstStyle/>
          <a:p>
            <a:pPr marL="457200" indent="-457200"/>
            <a:r>
              <a:rPr lang="en-US" sz="3200" dirty="0"/>
              <a:t>The “PICL program” consists of two consumer-directed programs designed for people with mobility disabilities: </a:t>
            </a:r>
            <a:endParaRPr lang="en-US">
              <a:cs typeface="Calibri"/>
            </a:endParaRPr>
          </a:p>
          <a:p>
            <a:pPr lvl="1"/>
            <a:r>
              <a:rPr lang="en-US" sz="2800" dirty="0"/>
              <a:t>The Home Usability Program </a:t>
            </a:r>
          </a:p>
          <a:p>
            <a:pPr lvl="2"/>
            <a:r>
              <a:rPr lang="en-US" sz="2400" dirty="0"/>
              <a:t>Goal-setting program to make a person’s home more usable</a:t>
            </a:r>
          </a:p>
          <a:p>
            <a:pPr lvl="1"/>
            <a:r>
              <a:rPr lang="en-US" sz="2800" dirty="0"/>
              <a:t>Out and About Program</a:t>
            </a:r>
            <a:endParaRPr lang="en-US" sz="2800" dirty="0">
              <a:cs typeface="Calibri"/>
            </a:endParaRPr>
          </a:p>
          <a:p>
            <a:pPr lvl="2"/>
            <a:r>
              <a:rPr lang="en-US" sz="2400" dirty="0"/>
              <a:t>Goal-setting program related to community participation </a:t>
            </a:r>
          </a:p>
          <a:p>
            <a:r>
              <a:rPr lang="en-US" sz="3200" dirty="0"/>
              <a:t>Overall goal: </a:t>
            </a:r>
          </a:p>
          <a:p>
            <a:pPr lvl="1"/>
            <a:r>
              <a:rPr lang="en-US" sz="2800" dirty="0"/>
              <a:t>To increase the community participation of people with mobility disabilities </a:t>
            </a:r>
          </a:p>
        </p:txBody>
      </p:sp>
    </p:spTree>
    <p:extLst>
      <p:ext uri="{BB962C8B-B14F-4D97-AF65-F5344CB8AC3E}">
        <p14:creationId xmlns:p14="http://schemas.microsoft.com/office/powerpoint/2010/main" val="255925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211C-6298-1A4A-95DA-8E6636B263EE}"/>
              </a:ext>
            </a:extLst>
          </p:cNvPr>
          <p:cNvSpPr>
            <a:spLocks noGrp="1"/>
          </p:cNvSpPr>
          <p:nvPr>
            <p:ph type="title"/>
          </p:nvPr>
        </p:nvSpPr>
        <p:spPr/>
        <p:txBody>
          <a:bodyPr/>
          <a:lstStyle/>
          <a:p>
            <a:r>
              <a:rPr lang="en-US" dirty="0"/>
              <a:t>&gt;&gt; SLIDE </a:t>
            </a:r>
            <a:fld id="{0E8CF7C7-2C93-4D11-8EF3-B9E91C973FAA}" type="slidenum">
              <a:rPr lang="en-US"/>
              <a:pPr/>
              <a:t>5</a:t>
            </a:fld>
            <a:r>
              <a:rPr lang="en-US" dirty="0"/>
              <a:t>: What is PICL? </a:t>
            </a:r>
          </a:p>
        </p:txBody>
      </p:sp>
      <p:sp>
        <p:nvSpPr>
          <p:cNvPr id="3" name="Content Placeholder 2">
            <a:extLst>
              <a:ext uri="{FF2B5EF4-FFF2-40B4-BE49-F238E27FC236}">
                <a16:creationId xmlns:a16="http://schemas.microsoft.com/office/drawing/2014/main" id="{57FE1B3D-C90B-A04C-8F66-7B176100BF05}"/>
              </a:ext>
            </a:extLst>
          </p:cNvPr>
          <p:cNvSpPr>
            <a:spLocks noGrp="1"/>
          </p:cNvSpPr>
          <p:nvPr>
            <p:ph idx="1"/>
          </p:nvPr>
        </p:nvSpPr>
        <p:spPr/>
        <p:txBody>
          <a:bodyPr/>
          <a:lstStyle/>
          <a:p>
            <a:r>
              <a:rPr lang="en-US" dirty="0"/>
              <a:t>To evaluate the effects of the PICL program on community participation, CIL consumers participated in a research study </a:t>
            </a:r>
          </a:p>
          <a:p>
            <a:r>
              <a:rPr lang="en-US" sz="2400" dirty="0"/>
              <a:t>What did participants do? </a:t>
            </a:r>
          </a:p>
          <a:p>
            <a:pPr lvl="1"/>
            <a:r>
              <a:rPr lang="en-US" dirty="0"/>
              <a:t>Review and sign informed consent document </a:t>
            </a:r>
          </a:p>
          <a:p>
            <a:pPr lvl="1"/>
            <a:r>
              <a:rPr lang="en-US" dirty="0"/>
              <a:t>Take surveys about their health, homes, and activities </a:t>
            </a:r>
          </a:p>
          <a:p>
            <a:pPr lvl="1"/>
            <a:r>
              <a:rPr lang="en-US" dirty="0"/>
              <a:t>Participate in the two PICL programs: </a:t>
            </a:r>
          </a:p>
          <a:p>
            <a:pPr lvl="2"/>
            <a:r>
              <a:rPr lang="en-US" sz="2400" dirty="0"/>
              <a:t>Home Usability Program </a:t>
            </a:r>
          </a:p>
          <a:p>
            <a:pPr lvl="2"/>
            <a:r>
              <a:rPr lang="en-US" sz="2400" dirty="0"/>
              <a:t>Out and About </a:t>
            </a:r>
          </a:p>
          <a:p>
            <a:pPr lvl="1"/>
            <a:r>
              <a:rPr lang="en-US" dirty="0"/>
              <a:t>Take surveys about their health, homes, and activities – again! </a:t>
            </a:r>
          </a:p>
          <a:p>
            <a:pPr lvl="1"/>
            <a:r>
              <a:rPr lang="en-US" dirty="0"/>
              <a:t>Participate in an interview  </a:t>
            </a:r>
          </a:p>
        </p:txBody>
      </p:sp>
    </p:spTree>
    <p:extLst>
      <p:ext uri="{BB962C8B-B14F-4D97-AF65-F5344CB8AC3E}">
        <p14:creationId xmlns:p14="http://schemas.microsoft.com/office/powerpoint/2010/main" val="397167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211C-6298-1A4A-95DA-8E6636B263EE}"/>
              </a:ext>
            </a:extLst>
          </p:cNvPr>
          <p:cNvSpPr>
            <a:spLocks noGrp="1"/>
          </p:cNvSpPr>
          <p:nvPr>
            <p:ph type="title"/>
          </p:nvPr>
        </p:nvSpPr>
        <p:spPr/>
        <p:txBody>
          <a:bodyPr/>
          <a:lstStyle/>
          <a:p>
            <a:r>
              <a:rPr lang="en-US" dirty="0"/>
              <a:t>&gt;&gt; SLIDE </a:t>
            </a:r>
            <a:fld id="{0E8CF7C7-2C93-4D11-8EF3-B9E91C973FAA}" type="slidenum">
              <a:rPr lang="en-US"/>
              <a:pPr/>
              <a:t>6</a:t>
            </a:fld>
            <a:r>
              <a:rPr lang="en-US" dirty="0"/>
              <a:t>: Home Usability Program</a:t>
            </a:r>
          </a:p>
        </p:txBody>
      </p:sp>
      <p:sp>
        <p:nvSpPr>
          <p:cNvPr id="3" name="Content Placeholder 2">
            <a:extLst>
              <a:ext uri="{FF2B5EF4-FFF2-40B4-BE49-F238E27FC236}">
                <a16:creationId xmlns:a16="http://schemas.microsoft.com/office/drawing/2014/main" id="{57FE1B3D-C90B-A04C-8F66-7B176100BF05}"/>
              </a:ext>
            </a:extLst>
          </p:cNvPr>
          <p:cNvSpPr>
            <a:spLocks noGrp="1"/>
          </p:cNvSpPr>
          <p:nvPr>
            <p:ph idx="1"/>
          </p:nvPr>
        </p:nvSpPr>
        <p:spPr/>
        <p:txBody>
          <a:bodyPr/>
          <a:lstStyle/>
          <a:p>
            <a:r>
              <a:rPr lang="en-US" dirty="0">
                <a:hlinkClick r:id="rId3"/>
              </a:rPr>
              <a:t>http://useablehome.ri.umt.edu</a:t>
            </a:r>
            <a:r>
              <a:rPr lang="en-US" dirty="0"/>
              <a:t> </a:t>
            </a:r>
          </a:p>
          <a:p>
            <a:r>
              <a:rPr lang="en-US" dirty="0"/>
              <a:t>Steps of the Home Usability Program (HUP) </a:t>
            </a:r>
          </a:p>
          <a:p>
            <a:pPr lvl="1"/>
            <a:r>
              <a:rPr lang="en-US" dirty="0"/>
              <a:t>Create a Home Usability Program Plan </a:t>
            </a:r>
          </a:p>
          <a:p>
            <a:pPr lvl="1"/>
            <a:r>
              <a:rPr lang="en-US" dirty="0"/>
              <a:t>Home Assessment (Consumer or Professional) </a:t>
            </a:r>
          </a:p>
          <a:p>
            <a:pPr lvl="1"/>
            <a:r>
              <a:rPr lang="en-US" dirty="0"/>
              <a:t>Set a SMART Goal </a:t>
            </a:r>
          </a:p>
          <a:p>
            <a:pPr lvl="2"/>
            <a:r>
              <a:rPr lang="en-US" dirty="0"/>
              <a:t>Relates directly to the person and their home </a:t>
            </a:r>
          </a:p>
          <a:p>
            <a:pPr lvl="2"/>
            <a:r>
              <a:rPr lang="en-US" dirty="0"/>
              <a:t>Aims to positively effect function or access </a:t>
            </a:r>
          </a:p>
        </p:txBody>
      </p:sp>
      <p:pic>
        <p:nvPicPr>
          <p:cNvPr id="5" name="Picture 4" descr="A blackboard with writing on it&#10;&#10;Goal setting is specific, measurable, attainable, relevant, and time bound">
            <a:extLst>
              <a:ext uri="{FF2B5EF4-FFF2-40B4-BE49-F238E27FC236}">
                <a16:creationId xmlns:a16="http://schemas.microsoft.com/office/drawing/2014/main" id="{D1F36DF6-125C-7C43-A21B-164FA02B9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180" y="1608614"/>
            <a:ext cx="3569620" cy="4785360"/>
          </a:xfrm>
          <a:prstGeom prst="rect">
            <a:avLst/>
          </a:prstGeom>
        </p:spPr>
      </p:pic>
    </p:spTree>
    <p:extLst>
      <p:ext uri="{BB962C8B-B14F-4D97-AF65-F5344CB8AC3E}">
        <p14:creationId xmlns:p14="http://schemas.microsoft.com/office/powerpoint/2010/main" val="269032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E00-6DBA-4CDC-BCF3-B4616C903779}"/>
              </a:ext>
            </a:extLst>
          </p:cNvPr>
          <p:cNvSpPr>
            <a:spLocks noGrp="1"/>
          </p:cNvSpPr>
          <p:nvPr>
            <p:ph type="title"/>
          </p:nvPr>
        </p:nvSpPr>
        <p:spPr/>
        <p:txBody>
          <a:bodyPr/>
          <a:lstStyle/>
          <a:p>
            <a:r>
              <a:rPr lang="en-US" dirty="0"/>
              <a:t>&gt;&gt; SLIDE </a:t>
            </a:r>
            <a:fld id="{0E8CF7C7-2C93-4D11-8EF3-B9E91C973FAA}" type="slidenum">
              <a:rPr lang="en-US"/>
              <a:pPr/>
              <a:t>7</a:t>
            </a:fld>
            <a:r>
              <a:rPr lang="en-US" dirty="0"/>
              <a:t>: Home Usability Program</a:t>
            </a:r>
          </a:p>
        </p:txBody>
      </p:sp>
      <p:graphicFrame>
        <p:nvGraphicFramePr>
          <p:cNvPr id="4" name="Table 4">
            <a:extLst>
              <a:ext uri="{FF2B5EF4-FFF2-40B4-BE49-F238E27FC236}">
                <a16:creationId xmlns:a16="http://schemas.microsoft.com/office/drawing/2014/main" id="{4C8C964B-BF8D-4F12-B22A-E84B3EB6E5D8}"/>
              </a:ext>
            </a:extLst>
          </p:cNvPr>
          <p:cNvGraphicFramePr>
            <a:graphicFrameLocks noGrp="1"/>
          </p:cNvGraphicFramePr>
          <p:nvPr>
            <p:ph idx="1"/>
            <p:extLst>
              <p:ext uri="{D42A27DB-BD31-4B8C-83A1-F6EECF244321}">
                <p14:modId xmlns:p14="http://schemas.microsoft.com/office/powerpoint/2010/main" val="2247033962"/>
              </p:ext>
            </p:extLst>
          </p:nvPr>
        </p:nvGraphicFramePr>
        <p:xfrm>
          <a:off x="838200" y="2015327"/>
          <a:ext cx="6045477" cy="3364735"/>
        </p:xfrm>
        <a:graphic>
          <a:graphicData uri="http://schemas.openxmlformats.org/drawingml/2006/table">
            <a:tbl>
              <a:tblPr firstRow="1" bandRow="1">
                <a:tableStyleId>{5C22544A-7EE6-4342-B048-85BDC9FD1C3A}</a:tableStyleId>
              </a:tblPr>
              <a:tblGrid>
                <a:gridCol w="2613165">
                  <a:extLst>
                    <a:ext uri="{9D8B030D-6E8A-4147-A177-3AD203B41FA5}">
                      <a16:colId xmlns:a16="http://schemas.microsoft.com/office/drawing/2014/main" val="1647411583"/>
                    </a:ext>
                  </a:extLst>
                </a:gridCol>
                <a:gridCol w="3432312">
                  <a:extLst>
                    <a:ext uri="{9D8B030D-6E8A-4147-A177-3AD203B41FA5}">
                      <a16:colId xmlns:a16="http://schemas.microsoft.com/office/drawing/2014/main" val="3234898624"/>
                    </a:ext>
                  </a:extLst>
                </a:gridCol>
              </a:tblGrid>
              <a:tr h="543339">
                <a:tc>
                  <a:txBody>
                    <a:bodyPr/>
                    <a:lstStyle/>
                    <a:p>
                      <a:pPr algn="ctr"/>
                      <a:r>
                        <a:rPr lang="en-US" dirty="0"/>
                        <a:t>Usability Problem</a:t>
                      </a:r>
                    </a:p>
                  </a:txBody>
                  <a:tcPr anchor="ctr"/>
                </a:tc>
                <a:tc>
                  <a:txBody>
                    <a:bodyPr/>
                    <a:lstStyle/>
                    <a:p>
                      <a:pPr algn="ctr"/>
                      <a:r>
                        <a:rPr lang="en-US" dirty="0"/>
                        <a:t>HUP Solution</a:t>
                      </a:r>
                    </a:p>
                  </a:txBody>
                  <a:tcPr anchor="ctr"/>
                </a:tc>
                <a:extLst>
                  <a:ext uri="{0D108BD9-81ED-4DB2-BD59-A6C34878D82A}">
                    <a16:rowId xmlns:a16="http://schemas.microsoft.com/office/drawing/2014/main" val="3810119413"/>
                  </a:ext>
                </a:extLst>
              </a:tr>
              <a:tr h="1034985">
                <a:tc>
                  <a:txBody>
                    <a:bodyPr/>
                    <a:lstStyle/>
                    <a:p>
                      <a:r>
                        <a:rPr lang="en-US" dirty="0"/>
                        <a:t>Difficulty cleaning floors</a:t>
                      </a:r>
                    </a:p>
                  </a:txBody>
                  <a:tcPr anchor="ctr"/>
                </a:tc>
                <a:tc>
                  <a:txBody>
                    <a:bodyPr/>
                    <a:lstStyle/>
                    <a:p>
                      <a:r>
                        <a:rPr lang="en-US" dirty="0"/>
                        <a:t>Roomba electronic vacuum</a:t>
                      </a:r>
                    </a:p>
                  </a:txBody>
                  <a:tcPr anchor="ctr"/>
                </a:tc>
                <a:extLst>
                  <a:ext uri="{0D108BD9-81ED-4DB2-BD59-A6C34878D82A}">
                    <a16:rowId xmlns:a16="http://schemas.microsoft.com/office/drawing/2014/main" val="3203456125"/>
                  </a:ext>
                </a:extLst>
              </a:tr>
              <a:tr h="1786411">
                <a:tc>
                  <a:txBody>
                    <a:bodyPr/>
                    <a:lstStyle/>
                    <a:p>
                      <a:r>
                        <a:rPr lang="en-US" dirty="0"/>
                        <a:t>Difficulty using tub/shower</a:t>
                      </a:r>
                    </a:p>
                  </a:txBody>
                  <a:tcPr anchor="ctr"/>
                </a:tc>
                <a:tc>
                  <a:txBody>
                    <a:bodyPr/>
                    <a:lstStyle/>
                    <a:p>
                      <a:r>
                        <a:rPr lang="en-US" dirty="0"/>
                        <a:t>Grab bars, long handheld showerhead, shower bench, non-slip mat</a:t>
                      </a:r>
                    </a:p>
                  </a:txBody>
                  <a:tcPr anchor="ctr"/>
                </a:tc>
                <a:extLst>
                  <a:ext uri="{0D108BD9-81ED-4DB2-BD59-A6C34878D82A}">
                    <a16:rowId xmlns:a16="http://schemas.microsoft.com/office/drawing/2014/main" val="368925392"/>
                  </a:ext>
                </a:extLst>
              </a:tr>
            </a:tbl>
          </a:graphicData>
        </a:graphic>
      </p:graphicFrame>
      <p:sp>
        <p:nvSpPr>
          <p:cNvPr id="6" name="TextBox 5">
            <a:extLst>
              <a:ext uri="{FF2B5EF4-FFF2-40B4-BE49-F238E27FC236}">
                <a16:creationId xmlns:a16="http://schemas.microsoft.com/office/drawing/2014/main" id="{EF73A301-ED00-4203-B3FC-E76F696EDAED}"/>
              </a:ext>
            </a:extLst>
          </p:cNvPr>
          <p:cNvSpPr txBox="1"/>
          <p:nvPr/>
        </p:nvSpPr>
        <p:spPr>
          <a:xfrm>
            <a:off x="7257759" y="2015327"/>
            <a:ext cx="4608517" cy="4431983"/>
          </a:xfrm>
          <a:prstGeom prst="rect">
            <a:avLst/>
          </a:prstGeom>
          <a:noFill/>
        </p:spPr>
        <p:txBody>
          <a:bodyPr wrap="square" rtlCol="0">
            <a:spAutoFit/>
          </a:bodyPr>
          <a:lstStyle/>
          <a:p>
            <a:r>
              <a:rPr lang="en-US" sz="2400" b="1" dirty="0"/>
              <a:t>Goals</a:t>
            </a:r>
            <a:r>
              <a:rPr lang="en-US" sz="2400" dirty="0"/>
              <a:t> must relate directly to the person and the home:</a:t>
            </a:r>
          </a:p>
          <a:p>
            <a:endParaRPr lang="en-US" sz="2400" dirty="0"/>
          </a:p>
          <a:p>
            <a:pPr marL="742950" lvl="1" indent="-285750">
              <a:buFont typeface="Arial" panose="020B0604020202020204" pitchFamily="34" charset="0"/>
              <a:buChar char="•"/>
            </a:pPr>
            <a:r>
              <a:rPr lang="en-US" sz="2400" dirty="0"/>
              <a:t>Reduce </a:t>
            </a:r>
            <a:r>
              <a:rPr lang="en-US" sz="2400" b="1" dirty="0"/>
              <a:t>fatigue</a:t>
            </a:r>
          </a:p>
          <a:p>
            <a:pPr marL="742950" lvl="1" indent="-285750">
              <a:buFont typeface="Arial" panose="020B0604020202020204" pitchFamily="34" charset="0"/>
              <a:buChar char="•"/>
            </a:pPr>
            <a:r>
              <a:rPr lang="en-US" sz="2400" dirty="0"/>
              <a:t>Increase/conserve </a:t>
            </a:r>
            <a:r>
              <a:rPr lang="en-US" sz="2400" b="1" dirty="0"/>
              <a:t>energy</a:t>
            </a:r>
          </a:p>
          <a:p>
            <a:pPr marL="742950" lvl="1" indent="-285750">
              <a:buFont typeface="Arial" panose="020B0604020202020204" pitchFamily="34" charset="0"/>
              <a:buChar char="•"/>
            </a:pPr>
            <a:r>
              <a:rPr lang="en-US" sz="2400" dirty="0"/>
              <a:t>Improve </a:t>
            </a:r>
            <a:r>
              <a:rPr lang="en-US" sz="2400" b="1" dirty="0"/>
              <a:t>safety</a:t>
            </a:r>
          </a:p>
          <a:p>
            <a:pPr marL="742950" lvl="1" indent="-285750">
              <a:buFont typeface="Arial" panose="020B0604020202020204" pitchFamily="34" charset="0"/>
              <a:buChar char="•"/>
            </a:pPr>
            <a:r>
              <a:rPr lang="en-US" sz="2400" dirty="0"/>
              <a:t>Improve </a:t>
            </a:r>
            <a:r>
              <a:rPr lang="en-US" sz="2400" b="1" dirty="0"/>
              <a:t>sleep</a:t>
            </a:r>
            <a:r>
              <a:rPr lang="en-US" sz="2400" dirty="0"/>
              <a:t> quality</a:t>
            </a:r>
          </a:p>
          <a:p>
            <a:pPr marL="742950" lvl="1" indent="-285750">
              <a:buFont typeface="Arial" panose="020B0604020202020204" pitchFamily="34" charset="0"/>
              <a:buChar char="•"/>
            </a:pPr>
            <a:r>
              <a:rPr lang="en-US" sz="2400" dirty="0"/>
              <a:t>Alleviate </a:t>
            </a:r>
            <a:r>
              <a:rPr lang="en-US" sz="2400" b="1" dirty="0"/>
              <a:t>pain</a:t>
            </a:r>
          </a:p>
          <a:p>
            <a:pPr marL="742950" lvl="1" indent="-285750">
              <a:buFont typeface="Arial" panose="020B0604020202020204" pitchFamily="34" charset="0"/>
              <a:buChar char="•"/>
            </a:pPr>
            <a:r>
              <a:rPr lang="en-US" sz="2400" dirty="0"/>
              <a:t>Increase </a:t>
            </a:r>
            <a:r>
              <a:rPr lang="en-US" sz="2400" b="1" dirty="0"/>
              <a:t>independence</a:t>
            </a:r>
          </a:p>
          <a:p>
            <a:pPr marL="742950" lvl="1" indent="-285750">
              <a:buFont typeface="Arial" panose="020B0604020202020204" pitchFamily="34" charset="0"/>
              <a:buChar char="•"/>
            </a:pPr>
            <a:r>
              <a:rPr lang="en-US" sz="2400" dirty="0"/>
              <a:t>Improve </a:t>
            </a:r>
            <a:r>
              <a:rPr lang="en-US" sz="2400" b="1" dirty="0"/>
              <a:t>access</a:t>
            </a:r>
          </a:p>
          <a:p>
            <a:endParaRPr lang="en-US" dirty="0"/>
          </a:p>
        </p:txBody>
      </p:sp>
    </p:spTree>
    <p:extLst>
      <p:ext uri="{BB962C8B-B14F-4D97-AF65-F5344CB8AC3E}">
        <p14:creationId xmlns:p14="http://schemas.microsoft.com/office/powerpoint/2010/main" val="935563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E00-6DBA-4CDC-BCF3-B4616C903779}"/>
              </a:ext>
              <a:ext uri="{C183D7F6-B498-43B3-948B-1728B52AA6E4}">
                <adec:decorative xmlns:adec="http://schemas.microsoft.com/office/drawing/2017/decorative" val="1"/>
              </a:ext>
            </a:extLst>
          </p:cNvPr>
          <p:cNvSpPr>
            <a:spLocks noGrp="1"/>
          </p:cNvSpPr>
          <p:nvPr>
            <p:ph type="title"/>
          </p:nvPr>
        </p:nvSpPr>
        <p:spPr/>
        <p:txBody>
          <a:bodyPr/>
          <a:lstStyle/>
          <a:p>
            <a:r>
              <a:rPr lang="en-US" dirty="0"/>
              <a:t>&gt;&gt; SLIDE </a:t>
            </a:r>
            <a:fld id="{0E8CF7C7-2C93-4D11-8EF3-B9E91C973FAA}" type="slidenum">
              <a:rPr lang="en-US"/>
              <a:pPr/>
              <a:t>8</a:t>
            </a:fld>
            <a:r>
              <a:rPr lang="en-US" dirty="0"/>
              <a:t>: Home Usability Program Scenarios</a:t>
            </a:r>
          </a:p>
        </p:txBody>
      </p:sp>
      <p:pic>
        <p:nvPicPr>
          <p:cNvPr id="10" name="Picture 9">
            <a:extLst>
              <a:ext uri="{FF2B5EF4-FFF2-40B4-BE49-F238E27FC236}">
                <a16:creationId xmlns:a16="http://schemas.microsoft.com/office/drawing/2014/main" id="{17910E79-778B-47D8-A86D-F09EBFCCEB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4229320" y="2554136"/>
            <a:ext cx="4844070" cy="3633053"/>
          </a:xfrm>
          <a:prstGeom prst="rect">
            <a:avLst/>
          </a:prstGeom>
        </p:spPr>
      </p:pic>
      <p:pic>
        <p:nvPicPr>
          <p:cNvPr id="12" name="Picture 11">
            <a:extLst>
              <a:ext uri="{FF2B5EF4-FFF2-40B4-BE49-F238E27FC236}">
                <a16:creationId xmlns:a16="http://schemas.microsoft.com/office/drawing/2014/main" id="{28BB0C02-4186-4177-A821-C22C9DB176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8165310" y="2638534"/>
            <a:ext cx="4311175" cy="3233382"/>
          </a:xfrm>
          <a:prstGeom prst="rect">
            <a:avLst/>
          </a:prstGeom>
        </p:spPr>
      </p:pic>
      <p:pic>
        <p:nvPicPr>
          <p:cNvPr id="16" name="Picture 15">
            <a:extLst>
              <a:ext uri="{FF2B5EF4-FFF2-40B4-BE49-F238E27FC236}">
                <a16:creationId xmlns:a16="http://schemas.microsoft.com/office/drawing/2014/main" id="{74A65355-A17F-44C1-85D5-63414DDDA6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a:off x="254412" y="2689144"/>
            <a:ext cx="4344091" cy="3258069"/>
          </a:xfrm>
          <a:prstGeom prst="rect">
            <a:avLst/>
          </a:prstGeom>
        </p:spPr>
      </p:pic>
    </p:spTree>
    <p:extLst>
      <p:ext uri="{BB962C8B-B14F-4D97-AF65-F5344CB8AC3E}">
        <p14:creationId xmlns:p14="http://schemas.microsoft.com/office/powerpoint/2010/main" val="170373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E00-6DBA-4CDC-BCF3-B4616C903779}"/>
              </a:ext>
              <a:ext uri="{C183D7F6-B498-43B3-948B-1728B52AA6E4}">
                <adec:decorative xmlns:adec="http://schemas.microsoft.com/office/drawing/2017/decorative" val="1"/>
              </a:ext>
            </a:extLst>
          </p:cNvPr>
          <p:cNvSpPr>
            <a:spLocks noGrp="1"/>
          </p:cNvSpPr>
          <p:nvPr>
            <p:ph type="title"/>
          </p:nvPr>
        </p:nvSpPr>
        <p:spPr/>
        <p:txBody>
          <a:bodyPr/>
          <a:lstStyle/>
          <a:p>
            <a:r>
              <a:rPr lang="en-US" dirty="0"/>
              <a:t>&gt;&gt; SLIDE </a:t>
            </a:r>
            <a:fld id="{0E8CF7C7-2C93-4D11-8EF3-B9E91C973FAA}" type="slidenum">
              <a:rPr lang="en-US"/>
              <a:pPr/>
              <a:t>9</a:t>
            </a:fld>
            <a:r>
              <a:rPr lang="en-US" dirty="0"/>
              <a:t>: Home Usability Program Scenarios</a:t>
            </a:r>
          </a:p>
        </p:txBody>
      </p:sp>
      <p:pic>
        <p:nvPicPr>
          <p:cNvPr id="4" name="Picture 3">
            <a:extLst>
              <a:ext uri="{FF2B5EF4-FFF2-40B4-BE49-F238E27FC236}">
                <a16:creationId xmlns:a16="http://schemas.microsoft.com/office/drawing/2014/main" id="{0D5C25B0-8F07-4521-82FD-97A3FC008E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53792" y="1690688"/>
            <a:ext cx="3532279" cy="2746713"/>
          </a:xfrm>
          <a:prstGeom prst="rect">
            <a:avLst/>
          </a:prstGeom>
        </p:spPr>
      </p:pic>
      <p:pic>
        <p:nvPicPr>
          <p:cNvPr id="6" name="Picture 5">
            <a:extLst>
              <a:ext uri="{FF2B5EF4-FFF2-40B4-BE49-F238E27FC236}">
                <a16:creationId xmlns:a16="http://schemas.microsoft.com/office/drawing/2014/main" id="{A71EDD2D-62DD-44DA-A2D9-48C78F1684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287601" y="2025724"/>
            <a:ext cx="3449084" cy="2586813"/>
          </a:xfrm>
          <a:prstGeom prst="rect">
            <a:avLst/>
          </a:prstGeom>
        </p:spPr>
      </p:pic>
      <p:pic>
        <p:nvPicPr>
          <p:cNvPr id="8" name="Picture 7">
            <a:extLst>
              <a:ext uri="{FF2B5EF4-FFF2-40B4-BE49-F238E27FC236}">
                <a16:creationId xmlns:a16="http://schemas.microsoft.com/office/drawing/2014/main" id="{F8C0A3FB-44DC-4EB9-BAC7-9A61C09347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6200000">
            <a:off x="2476710" y="3590750"/>
            <a:ext cx="3302220" cy="2476665"/>
          </a:xfrm>
          <a:prstGeom prst="rect">
            <a:avLst/>
          </a:prstGeom>
        </p:spPr>
      </p:pic>
      <p:pic>
        <p:nvPicPr>
          <p:cNvPr id="11" name="Picture 10">
            <a:extLst>
              <a:ext uri="{FF2B5EF4-FFF2-40B4-BE49-F238E27FC236}">
                <a16:creationId xmlns:a16="http://schemas.microsoft.com/office/drawing/2014/main" id="{E7B48C85-8736-4968-8B47-97C95008167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45209" y="3177972"/>
            <a:ext cx="2903256" cy="3519098"/>
          </a:xfrm>
          <a:prstGeom prst="rect">
            <a:avLst/>
          </a:prstGeom>
        </p:spPr>
      </p:pic>
    </p:spTree>
    <p:extLst>
      <p:ext uri="{BB962C8B-B14F-4D97-AF65-F5344CB8AC3E}">
        <p14:creationId xmlns:p14="http://schemas.microsoft.com/office/powerpoint/2010/main" val="2767508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2956</TotalTime>
  <Words>1352</Words>
  <Application>Microsoft Office PowerPoint</Application>
  <PresentationFormat>Widescreen</PresentationFormat>
  <Paragraphs>147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Lucida Sans Unicode</vt:lpstr>
      <vt:lpstr>Office Theme</vt:lpstr>
      <vt:lpstr>&gt;&gt; SLIDE 1</vt:lpstr>
      <vt:lpstr>&gt;&gt; SLIDE 2: Acknowledgement</vt:lpstr>
      <vt:lpstr>&gt;&gt; SLIDE 3: What is PICL? </vt:lpstr>
      <vt:lpstr>&gt;&gt; SLIDE 4: What is PICL? </vt:lpstr>
      <vt:lpstr>&gt;&gt; SLIDE 5: What is PICL? </vt:lpstr>
      <vt:lpstr>&gt;&gt; SLIDE 6: Home Usability Program</vt:lpstr>
      <vt:lpstr>&gt;&gt; SLIDE 7: Home Usability Program</vt:lpstr>
      <vt:lpstr>&gt;&gt; SLIDE 8: Home Usability Program Scenarios</vt:lpstr>
      <vt:lpstr>&gt;&gt; SLIDE 9: Home Usability Program Scenarios</vt:lpstr>
      <vt:lpstr>&gt;&gt; SLIDE 10: Out and About</vt:lpstr>
      <vt:lpstr>&gt;&gt; SLIDE 11: Out and About</vt:lpstr>
      <vt:lpstr>&gt;&gt; SLIDE 12: Out and About Scenarios</vt:lpstr>
      <vt:lpstr>&gt;&gt; SLIDE 13: PICL During the Pandemic </vt:lpstr>
      <vt:lpstr>&gt;&gt; SLIDE 14: Quotes about CIL staff </vt:lpstr>
      <vt:lpstr>&gt;&gt; SLIDE 15: Home Usability Program Quotes</vt:lpstr>
      <vt:lpstr>&gt;&gt; SLIDE 16: Out and About Quotes</vt:lpstr>
      <vt:lpstr>&gt;&gt; SLIDE 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Canter</dc:creator>
  <cp:lastModifiedBy>Coulter, Seth L</cp:lastModifiedBy>
  <cp:revision>150</cp:revision>
  <dcterms:created xsi:type="dcterms:W3CDTF">2020-07-11T01:31:45Z</dcterms:created>
  <dcterms:modified xsi:type="dcterms:W3CDTF">2021-10-12T14:30:08Z</dcterms:modified>
</cp:coreProperties>
</file>