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5" r:id="rId1"/>
    <p:sldMasterId id="2147483876" r:id="rId2"/>
    <p:sldMasterId id="2147483934" r:id="rId3"/>
  </p:sldMasterIdLst>
  <p:sldIdLst>
    <p:sldId id="258" r:id="rId4"/>
    <p:sldId id="271" r:id="rId5"/>
    <p:sldId id="272" r:id="rId6"/>
    <p:sldId id="262" r:id="rId7"/>
    <p:sldId id="259" r:id="rId8"/>
    <p:sldId id="265" r:id="rId9"/>
    <p:sldId id="266" r:id="rId10"/>
    <p:sldId id="267" r:id="rId11"/>
    <p:sldId id="268" r:id="rId12"/>
    <p:sldId id="269" r:id="rId13"/>
    <p:sldId id="264" r:id="rId14"/>
    <p:sldId id="260" r:id="rId15"/>
    <p:sldId id="261" r:id="rId16"/>
  </p:sldIdLst>
  <p:sldSz cx="9144000" cy="6858000" type="screen4x3"/>
  <p:notesSz cx="9290050" cy="7004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nnick, Kelsey Ilene" initials="SKI" lastIdx="5" clrIdx="0">
    <p:extLst>
      <p:ext uri="{19B8F6BF-5375-455C-9EA6-DF929625EA0E}">
        <p15:presenceInfo xmlns:p15="http://schemas.microsoft.com/office/powerpoint/2012/main" userId="S::k338s461@home.ku.edu::b813f7b0-0ef0-4a90-a50a-a0f22f5b49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6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574909-EDC9-42B4-911A-B666E01A4726}" v="3" dt="2021-09-06T15:12:14.6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69" autoAdjust="0"/>
    <p:restoredTop sz="94595" autoAdjust="0"/>
  </p:normalViewPr>
  <p:slideViewPr>
    <p:cSldViewPr snapToGrid="0" showGuides="1">
      <p:cViewPr varScale="1">
        <p:scale>
          <a:sx n="108" d="100"/>
          <a:sy n="108" d="100"/>
        </p:scale>
        <p:origin x="94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ll, Jean P" userId="f4618d19-6aa0-4b63-819f-bb80a2a1146e" providerId="ADAL" clId="{BE574909-EDC9-42B4-911A-B666E01A4726}"/>
    <pc:docChg chg="modSld">
      <pc:chgData name="Hall, Jean P" userId="f4618d19-6aa0-4b63-819f-bb80a2a1146e" providerId="ADAL" clId="{BE574909-EDC9-42B4-911A-B666E01A4726}" dt="2021-09-03T19:57:47.704" v="42" actId="179"/>
      <pc:docMkLst>
        <pc:docMk/>
      </pc:docMkLst>
      <pc:sldChg chg="modSp mod">
        <pc:chgData name="Hall, Jean P" userId="f4618d19-6aa0-4b63-819f-bb80a2a1146e" providerId="ADAL" clId="{BE574909-EDC9-42B4-911A-B666E01A4726}" dt="2021-09-03T19:57:47.704" v="42" actId="179"/>
        <pc:sldMkLst>
          <pc:docMk/>
          <pc:sldMk cId="1799013661" sldId="264"/>
        </pc:sldMkLst>
        <pc:spChg chg="mod">
          <ac:chgData name="Hall, Jean P" userId="f4618d19-6aa0-4b63-819f-bb80a2a1146e" providerId="ADAL" clId="{BE574909-EDC9-42B4-911A-B666E01A4726}" dt="2021-09-03T19:56:36.635" v="38" actId="1036"/>
          <ac:spMkLst>
            <pc:docMk/>
            <pc:sldMk cId="1799013661" sldId="264"/>
            <ac:spMk id="2" creationId="{6E3AA122-6CF9-446F-A196-DFB5C17F0EFA}"/>
          </ac:spMkLst>
        </pc:spChg>
        <pc:spChg chg="mod">
          <ac:chgData name="Hall, Jean P" userId="f4618d19-6aa0-4b63-819f-bb80a2a1146e" providerId="ADAL" clId="{BE574909-EDC9-42B4-911A-B666E01A4726}" dt="2021-09-03T19:57:47.704" v="42" actId="179"/>
          <ac:spMkLst>
            <pc:docMk/>
            <pc:sldMk cId="1799013661" sldId="264"/>
            <ac:spMk id="3" creationId="{5899819E-D89D-4D60-AD92-A786EBEE90BC}"/>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a:noFill/>
        </p:spPr>
        <p:txBody>
          <a:bodyPr wrap="none" anchor="t">
            <a:normAutofit/>
          </a:bodyPr>
          <a:lstStyle>
            <a:lvl1pPr algn="r">
              <a:defRPr sz="7200" b="0" spc="-225">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chemeClr val="bg1">
                    <a:lumMod val="65000"/>
                  </a:schemeClr>
                </a:solidFill>
              </a:defRPr>
            </a:lvl1pPr>
          </a:lstStyle>
          <a:p>
            <a:fld id="{ECD19FB2-3AAB-4D03-B13A-2960828C78E3}" type="datetimeFigureOut">
              <a:rPr lang="en-US" smtClean="0"/>
              <a:pPr/>
              <a:t>10/12/2021</a:t>
            </a:fld>
            <a:endParaRPr lang="en-US" dirty="0"/>
          </a:p>
        </p:txBody>
      </p:sp>
      <p:sp>
        <p:nvSpPr>
          <p:cNvPr id="8" name="Footer Placeholder 7"/>
          <p:cNvSpPr>
            <a:spLocks noGrp="1"/>
          </p:cNvSpPr>
          <p:nvPr>
            <p:ph type="ftr" sz="quarter" idx="11"/>
          </p:nvPr>
        </p:nvSpPr>
        <p:spPr/>
        <p:txBody>
          <a:bodyPr/>
          <a:lstStyle>
            <a:lvl1pPr>
              <a:defRPr>
                <a:solidFill>
                  <a:schemeClr val="bg1">
                    <a:lumMod val="65000"/>
                  </a:schemeClr>
                </a:solidFill>
              </a:defRPr>
            </a:lvl1pPr>
          </a:lstStyle>
          <a:p>
            <a:r>
              <a:rPr lang="en-US"/>
              <a:t>
              </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2242" y="6217920"/>
            <a:ext cx="2551181" cy="571502"/>
          </a:xfrm>
          <a:prstGeom prst="rect">
            <a:avLst/>
          </a:prstGeom>
        </p:spPr>
      </p:pic>
    </p:spTree>
    <p:extLst>
      <p:ext uri="{BB962C8B-B14F-4D97-AF65-F5344CB8AC3E}">
        <p14:creationId xmlns:p14="http://schemas.microsoft.com/office/powerpoint/2010/main" val="347800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169331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03055904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24778873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accent2">
                    <a:lumMod val="50000"/>
                  </a:schemeClr>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accent2">
                    <a:lumMod val="50000"/>
                  </a:schemeClr>
                </a:solidFill>
                <a:effectLst/>
              </a:rPr>
              <a:t>”</a:t>
            </a:r>
          </a:p>
        </p:txBody>
      </p:sp>
    </p:spTree>
    <p:extLst>
      <p:ext uri="{BB962C8B-B14F-4D97-AF65-F5344CB8AC3E}">
        <p14:creationId xmlns:p14="http://schemas.microsoft.com/office/powerpoint/2010/main" val="60448272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85601125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solidFill>
                  <a:schemeClr val="bg2">
                    <a:lumMod val="25000"/>
                  </a:schemeClr>
                </a:soli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solidFill>
                  <a:schemeClr val="bg2">
                    <a:lumMod val="25000"/>
                  </a:schemeClr>
                </a:soli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10/12/2021</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60008307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lvl1pPr>
              <a:defRPr>
                <a:solidFill>
                  <a:schemeClr val="bg2">
                    <a:lumMod val="25000"/>
                  </a:schemeClr>
                </a:solidFill>
              </a:defRPr>
            </a:lvl1pPr>
          </a:lstStyle>
          <a:p>
            <a:fld id="{0D5A53AF-48EA-489D-8260-9DCAB666386A}" type="datetimeFigureOut">
              <a:rPr lang="en-US" smtClean="0"/>
              <a:pPr/>
              <a:t>10/12/2021</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06461914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10/12/2021</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575575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10/12/2021</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658369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a:gradFill>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gradFill>
        </p:spPr>
        <p:txBody>
          <a:bodyPr wrap="none" anchor="t">
            <a:normAutofit/>
          </a:bodyPr>
          <a:lstStyle>
            <a:lvl1pPr algn="r">
              <a:defRPr sz="7200" b="0" spc="-225">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gradFill flip="none" rotWithShape="1">
                  <a:gsLst>
                    <a:gs pos="28000">
                      <a:prstClr val="black">
                        <a:lumMod val="93000"/>
                      </a:prstClr>
                    </a:gs>
                    <a:gs pos="0">
                      <a:prstClr val="white">
                        <a:lumMod val="38000"/>
                        <a:lumOff val="62000"/>
                      </a:prstClr>
                    </a:gs>
                    <a:gs pos="100000">
                      <a:srgbClr val="335B74">
                        <a:lumMod val="0"/>
                        <a:lumOff val="100000"/>
                      </a:srgbClr>
                    </a:gs>
                  </a:gsLst>
                  <a:lin ang="5400000" scaled="1"/>
                  <a:tileRect/>
                </a:gradFill>
              </a:rPr>
              <a:pPr/>
              <a:t>10/12/2021</a:t>
            </a:fld>
            <a:endParaRPr lang="en-US" dirty="0">
              <a:gradFill flip="none" rotWithShape="1">
                <a:gsLst>
                  <a:gs pos="28000">
                    <a:prstClr val="black">
                      <a:lumMod val="93000"/>
                    </a:prstClr>
                  </a:gs>
                  <a:gs pos="0">
                    <a:prstClr val="white">
                      <a:lumMod val="38000"/>
                      <a:lumOff val="62000"/>
                    </a:prstClr>
                  </a:gs>
                  <a:gs pos="100000">
                    <a:srgbClr val="335B74">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p>
            <a:r>
              <a:rPr lang="en-US" dirty="0">
                <a:gradFill flip="none" rotWithShape="1">
                  <a:gsLst>
                    <a:gs pos="28000">
                      <a:prstClr val="black">
                        <a:lumMod val="93000"/>
                      </a:prstClr>
                    </a:gs>
                    <a:gs pos="0">
                      <a:prstClr val="white">
                        <a:lumMod val="38000"/>
                        <a:lumOff val="62000"/>
                      </a:prstClr>
                    </a:gs>
                    <a:gs pos="100000">
                      <a:srgbClr val="335B74">
                        <a:lumMod val="0"/>
                        <a:lumOff val="100000"/>
                      </a:srgbClr>
                    </a:gs>
                  </a:gsLst>
                  <a:lin ang="5400000" scaled="1"/>
                  <a:tileRect/>
                </a:gradFill>
              </a:rPr>
              <a:t>
              </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2242" y="6217920"/>
            <a:ext cx="2551181" cy="571502"/>
          </a:xfrm>
          <a:prstGeom prst="rect">
            <a:avLst/>
          </a:prstGeom>
        </p:spPr>
      </p:pic>
    </p:spTree>
    <p:extLst>
      <p:ext uri="{BB962C8B-B14F-4D97-AF65-F5344CB8AC3E}">
        <p14:creationId xmlns:p14="http://schemas.microsoft.com/office/powerpoint/2010/main" val="321309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F1133-3259-4C45-BABA-5B62D9C6F78D}" type="datetimeFigureOut">
              <a:rPr lang="en-US" smtClean="0"/>
              <a:t>10/12/2021</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3730677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F1133-3259-4C45-BABA-5B62D9C6F78D}" type="datetimeFigureOut">
              <a:rPr lang="en-US" smtClean="0"/>
              <a:t>10/12/2021</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1338997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10/12/2021</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45623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solidFill>
                  <a:schemeClr val="bg2">
                    <a:lumMod val="25000"/>
                  </a:schemeClr>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defRPr>
            </a:lvl1pPr>
          </a:lstStyle>
          <a:p>
            <a:fld id="{0F39F4F5-F4D2-4D2A-AB60-88D37ADCB869}" type="datetimeFigureOut">
              <a:rPr lang="en-US" smtClean="0"/>
              <a:pPr/>
              <a:t>10/12/2021</a:t>
            </a:fld>
            <a:endParaRPr lang="en-US" dirty="0"/>
          </a:p>
        </p:txBody>
      </p:sp>
      <p:sp>
        <p:nvSpPr>
          <p:cNvPr id="5" name="Footer Placeholder 4"/>
          <p:cNvSpPr>
            <a:spLocks noGrp="1"/>
          </p:cNvSpPr>
          <p:nvPr>
            <p:ph type="ftr" sz="quarter" idx="11"/>
          </p:nvPr>
        </p:nvSpPr>
        <p:spPr/>
        <p:txBody>
          <a:bodyPr/>
          <a:lstStyle>
            <a:lvl1pPr>
              <a:defRPr>
                <a:solidFill>
                  <a:schemeClr val="bg2">
                    <a:lumMod val="25000"/>
                  </a:schemeClr>
                </a:solidFill>
              </a:defRPr>
            </a:lvl1pPr>
          </a:lstStyle>
          <a:p>
            <a:r>
              <a:rPr lang="en-US"/>
              <a:t>
              </a:t>
            </a:r>
            <a:endParaRPr lang="en-US" dirty="0"/>
          </a:p>
        </p:txBody>
      </p:sp>
    </p:spTree>
    <p:extLst>
      <p:ext uri="{BB962C8B-B14F-4D97-AF65-F5344CB8AC3E}">
        <p14:creationId xmlns:p14="http://schemas.microsoft.com/office/powerpoint/2010/main" val="23071940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3383783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solidFill>
                  <a:schemeClr val="bg2">
                    <a:lumMod val="25000"/>
                  </a:schemeClr>
                </a:soli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10/12/2021</a:t>
            </a:fld>
            <a:endParaRPr lang="en-US" dirty="0"/>
          </a:p>
        </p:txBody>
      </p:sp>
      <p:sp>
        <p:nvSpPr>
          <p:cNvPr id="8" name="Footer Placeholder 7"/>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2263217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10/12/2021</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045988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2">
                    <a:lumMod val="25000"/>
                  </a:schemeClr>
                </a:solidFill>
              </a:defRPr>
            </a:lvl1pPr>
          </a:lstStyle>
          <a:p>
            <a:fld id="{E7884882-FB12-4BC8-9960-9AD8104D7FAE}" type="datetimeFigureOut">
              <a:rPr lang="en-US" smtClean="0"/>
              <a:pPr/>
              <a:t>10/12/2021</a:t>
            </a:fld>
            <a:endParaRPr lang="en-US" dirty="0"/>
          </a:p>
        </p:txBody>
      </p:sp>
      <p:sp>
        <p:nvSpPr>
          <p:cNvPr id="3" name="Footer Placeholder 2"/>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5688663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610423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123120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42992326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10/12/2021</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8375143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147070793"/>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accent2">
                    <a:lumMod val="50000"/>
                  </a:schemeClr>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accent2">
                    <a:lumMod val="50000"/>
                  </a:schemeClr>
                </a:solidFill>
                <a:effectLst/>
              </a:rPr>
              <a:t>”</a:t>
            </a:r>
          </a:p>
        </p:txBody>
      </p:sp>
    </p:spTree>
    <p:extLst>
      <p:ext uri="{BB962C8B-B14F-4D97-AF65-F5344CB8AC3E}">
        <p14:creationId xmlns:p14="http://schemas.microsoft.com/office/powerpoint/2010/main" val="2306044774"/>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682066372"/>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solidFill>
                  <a:schemeClr val="bg2">
                    <a:lumMod val="25000"/>
                  </a:schemeClr>
                </a:soli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solidFill>
                  <a:schemeClr val="bg2">
                    <a:lumMod val="25000"/>
                  </a:schemeClr>
                </a:soli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10/12/2021</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781044774"/>
      </p:ext>
    </p:extLst>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lvl1pPr>
              <a:defRPr>
                <a:solidFill>
                  <a:schemeClr val="bg2">
                    <a:lumMod val="25000"/>
                  </a:schemeClr>
                </a:solidFill>
              </a:defRPr>
            </a:lvl1pPr>
          </a:lstStyle>
          <a:p>
            <a:fld id="{0D5A53AF-48EA-489D-8260-9DCAB666386A}" type="datetimeFigureOut">
              <a:rPr lang="en-US" smtClean="0"/>
              <a:pPr/>
              <a:t>10/12/2021</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29199783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10/12/2021</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0958595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10/12/2021</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1811845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ECD19FB2-3AAB-4D03-B13A-2960828C78E3}" type="datetimeFigureOut">
              <a:rPr lang="en-US" smtClean="0"/>
              <a:pPr/>
              <a:t>10/12/2021</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r>
              <a:rPr lang="en-US"/>
              <a:t>
              </a:t>
            </a: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dirty="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2242" y="6217920"/>
            <a:ext cx="2551181" cy="571502"/>
          </a:xfrm>
          <a:prstGeom prst="rect">
            <a:avLst/>
          </a:prstGeom>
        </p:spPr>
      </p:pic>
    </p:spTree>
    <p:extLst>
      <p:ext uri="{BB962C8B-B14F-4D97-AF65-F5344CB8AC3E}">
        <p14:creationId xmlns:p14="http://schemas.microsoft.com/office/powerpoint/2010/main" val="28404554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99916976-5D93-46E4-A98A-FAD63E4D0EA8}" type="datetimeFigureOut">
              <a:rPr lang="en-US" smtClean="0"/>
              <a:t>10/12/2021</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a:t>
              </a:t>
            </a:r>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710060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1278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cap="none" spc="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solidFill>
                  <a:schemeClr val="bg2">
                    <a:lumMod val="25000"/>
                  </a:schemeClr>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defRPr>
            </a:lvl1pPr>
          </a:lstStyle>
          <a:p>
            <a:fld id="{0F39F4F5-F4D2-4D2A-AB60-88D37ADCB869}" type="datetimeFigureOut">
              <a:rPr lang="en-US" smtClean="0"/>
              <a:pPr/>
              <a:t>10/12/2021</a:t>
            </a:fld>
            <a:endParaRPr lang="en-US" dirty="0"/>
          </a:p>
        </p:txBody>
      </p:sp>
      <p:sp>
        <p:nvSpPr>
          <p:cNvPr id="5" name="Footer Placeholder 4"/>
          <p:cNvSpPr>
            <a:spLocks noGrp="1"/>
          </p:cNvSpPr>
          <p:nvPr>
            <p:ph type="ftr" sz="quarter" idx="11"/>
          </p:nvPr>
        </p:nvSpPr>
        <p:spPr/>
        <p:txBody>
          <a:bodyPr/>
          <a:lstStyle>
            <a:lvl1pPr>
              <a:defRPr>
                <a:solidFill>
                  <a:schemeClr val="bg2">
                    <a:lumMod val="25000"/>
                  </a:schemeClr>
                </a:solidFill>
              </a:defRPr>
            </a:lvl1pPr>
          </a:lstStyle>
          <a:p>
            <a:r>
              <a:rPr lang="en-US"/>
              <a:t>
              </a:t>
            </a:r>
            <a:endParaRPr lang="en-US" dirty="0"/>
          </a:p>
        </p:txBody>
      </p:sp>
    </p:spTree>
    <p:extLst>
      <p:ext uri="{BB962C8B-B14F-4D97-AF65-F5344CB8AC3E}">
        <p14:creationId xmlns:p14="http://schemas.microsoft.com/office/powerpoint/2010/main" val="3602132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10/12/2021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036615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10/12/2021</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268300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10/12/2021</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695326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pPr/>
              <a:t>10/12/2021</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693330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10/12/2021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559767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10/12/2021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68771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10/12/2021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97234000"/>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6456F-F47D-4F25-8053-2A695DA0CA7D}" type="datetimeFigureOut">
              <a:rPr lang="en-US" smtClean="0"/>
              <a:t>10/12/2021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11032394"/>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C7379-69CC-4837-9905-BEBA22830C8A}" type="datetimeFigureOut">
              <a:rPr lang="en-US" smtClean="0"/>
              <a:t>10/12/2021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20053133"/>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EB8B7E-8AEE-4F10-BFEE-C999AD004D36}" type="datetimeFigureOut">
              <a:rPr lang="en-US" smtClean="0"/>
              <a:t>10/12/2021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320529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9068492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F1133-3259-4C45-BABA-5B62D9C6F78D}" type="datetimeFigureOut">
              <a:rPr lang="en-US" smtClean="0"/>
              <a:pPr/>
              <a:t>10/12/2021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86150313"/>
      </p:ext>
    </p:extLst>
  </p:cSld>
  <p:clrMapOvr>
    <a:masterClrMapping/>
  </p:clrMapOvr>
  <p:hf sldNum="0"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F1133-3259-4C45-BABA-5B62D9C6F78D}" type="datetimeFigureOut">
              <a:rPr lang="en-US" smtClean="0"/>
              <a:pPr/>
              <a:t>10/12/2021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36645202"/>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10/12/2021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02475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10/12/2021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533615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F1133-3259-4C45-BABA-5B62D9C6F78D}" type="datetimeFigureOut">
              <a:rPr lang="en-US" smtClean="0"/>
              <a:t>10/12/2021</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3906355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solidFill>
                  <a:schemeClr val="bg2">
                    <a:lumMod val="25000"/>
                  </a:schemeClr>
                </a:soli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10/12/2021</a:t>
            </a:fld>
            <a:endParaRPr lang="en-US" dirty="0"/>
          </a:p>
        </p:txBody>
      </p:sp>
      <p:sp>
        <p:nvSpPr>
          <p:cNvPr id="8" name="Footer Placeholder 7"/>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92884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10/12/2021</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14883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2">
                    <a:lumMod val="25000"/>
                  </a:schemeClr>
                </a:solidFill>
              </a:defRPr>
            </a:lvl1pPr>
          </a:lstStyle>
          <a:p>
            <a:fld id="{E7884882-FB12-4BC8-9960-9AD8104D7FAE}" type="datetimeFigureOut">
              <a:rPr lang="en-US" smtClean="0"/>
              <a:pPr/>
              <a:t>10/12/2021</a:t>
            </a:fld>
            <a:endParaRPr lang="en-US" dirty="0"/>
          </a:p>
        </p:txBody>
      </p:sp>
      <p:sp>
        <p:nvSpPr>
          <p:cNvPr id="3" name="Footer Placeholder 2"/>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310557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10/12/2021</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105194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image" Target="../media/image1.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image" Target="../media/image1.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theme" Target="../theme/theme3.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bg2">
                    <a:lumMod val="25000"/>
                  </a:schemeClr>
                </a:solidFill>
              </a:defRPr>
            </a:lvl1pPr>
          </a:lstStyle>
          <a:p>
            <a:fld id="{51CF1133-3259-4C45-BABA-5B62D9C6F78D}" type="datetimeFigureOut">
              <a:rPr lang="en-US" smtClean="0"/>
              <a:pPr/>
              <a:t>10/12/2021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bg2">
                    <a:lumMod val="25000"/>
                  </a:schemeClr>
                </a:solidFill>
              </a:defRPr>
            </a:lvl1pPr>
          </a:lstStyle>
          <a:p>
            <a:r>
              <a:rPr lang="en-US"/>
              <a:t>
              </a:t>
            </a:r>
            <a:endParaRPr lang="en-US" dirty="0"/>
          </a:p>
        </p:txBody>
      </p:sp>
      <p:pic>
        <p:nvPicPr>
          <p:cNvPr id="7" name="Picture 6"/>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6490129" y="6217920"/>
            <a:ext cx="2551181" cy="571502"/>
          </a:xfrm>
          <a:prstGeom prst="rect">
            <a:avLst/>
          </a:prstGeom>
        </p:spPr>
      </p:pic>
    </p:spTree>
    <p:extLst>
      <p:ext uri="{BB962C8B-B14F-4D97-AF65-F5344CB8AC3E}">
        <p14:creationId xmlns:p14="http://schemas.microsoft.com/office/powerpoint/2010/main" val="4069483034"/>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 id="2147483928" r:id="rId13"/>
    <p:sldLayoutId id="2147483929" r:id="rId14"/>
    <p:sldLayoutId id="2147483930" r:id="rId15"/>
    <p:sldLayoutId id="2147483931" r:id="rId16"/>
    <p:sldLayoutId id="2147483932" r:id="rId17"/>
    <p:sldLayoutId id="2147483933" r:id="rId18"/>
  </p:sldLayoutIdLst>
  <p:hf sldNum="0" hdr="0" ftr="0" dt="0"/>
  <p:txStyles>
    <p:titleStyle>
      <a:lvl1pPr algn="l" defTabSz="685800" rtl="0" eaLnBrk="1" latinLnBrk="0" hangingPunct="1">
        <a:lnSpc>
          <a:spcPct val="90000"/>
        </a:lnSpc>
        <a:spcBef>
          <a:spcPct val="0"/>
        </a:spcBef>
        <a:buNone/>
        <a:defRPr sz="4400" b="0" kern="1200">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10/12/2021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pic>
        <p:nvPicPr>
          <p:cNvPr id="7" name="Picture 6"/>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6490129" y="6217920"/>
            <a:ext cx="2551181" cy="571502"/>
          </a:xfrm>
          <a:prstGeom prst="rect">
            <a:avLst/>
          </a:prstGeom>
        </p:spPr>
      </p:pic>
    </p:spTree>
    <p:extLst>
      <p:ext uri="{BB962C8B-B14F-4D97-AF65-F5344CB8AC3E}">
        <p14:creationId xmlns:p14="http://schemas.microsoft.com/office/powerpoint/2010/main" val="3555183430"/>
      </p:ext>
    </p:extLst>
  </p:cSld>
  <p:clrMap bg1="lt1" tx1="dk1" bg2="lt2" tx2="dk2" accent1="accent1" accent2="accent2" accent3="accent3" accent4="accent4" accent5="accent5" accent6="accent6" hlink="hlink" folHlink="folHlink"/>
  <p:sldLayoutIdLst>
    <p:sldLayoutId id="2147483914" r:id="rId1"/>
    <p:sldLayoutId id="2147483912"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 id="2147483888" r:id="rId13"/>
    <p:sldLayoutId id="2147483889" r:id="rId14"/>
    <p:sldLayoutId id="2147483890" r:id="rId15"/>
    <p:sldLayoutId id="2147483891" r:id="rId16"/>
    <p:sldLayoutId id="2147483892" r:id="rId17"/>
    <p:sldLayoutId id="2147483893" r:id="rId18"/>
  </p:sldLayoutIdLst>
  <p:hf sldNum="0" hdr="0" ftr="0" dt="0"/>
  <p:txStyles>
    <p:titleStyle>
      <a:lvl1pPr algn="l" defTabSz="685800" rtl="0" eaLnBrk="1" latinLnBrk="0" hangingPunct="1">
        <a:lnSpc>
          <a:spcPct val="90000"/>
        </a:lnSpc>
        <a:spcBef>
          <a:spcPct val="0"/>
        </a:spcBef>
        <a:buNone/>
        <a:defRPr sz="4400" b="0" kern="1200">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1CF1133-3259-4C45-BABA-5B62D9C6F78D}" type="datetimeFigureOut">
              <a:rPr lang="en-US" smtClean="0"/>
              <a:pPr/>
              <a:t>10/12/2021</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
              </a:t>
            </a: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pic>
        <p:nvPicPr>
          <p:cNvPr id="21" name="Picture 20"/>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6490129" y="6217920"/>
            <a:ext cx="2551181" cy="571502"/>
          </a:xfrm>
          <a:prstGeom prst="rect">
            <a:avLst/>
          </a:prstGeom>
        </p:spPr>
      </p:pic>
    </p:spTree>
    <p:extLst>
      <p:ext uri="{BB962C8B-B14F-4D97-AF65-F5344CB8AC3E}">
        <p14:creationId xmlns:p14="http://schemas.microsoft.com/office/powerpoint/2010/main" val="190231303"/>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 id="2147483948" r:id="rId14"/>
    <p:sldLayoutId id="2147483949" r:id="rId15"/>
    <p:sldLayoutId id="2147483950" r:id="rId16"/>
    <p:sldLayoutId id="2147483951" r:id="rId17"/>
    <p:sldLayoutId id="2147483952" r:id="rId18"/>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pixie@ku.edu" TargetMode="External"/><Relationship Id="rId2" Type="http://schemas.openxmlformats.org/officeDocument/2006/relationships/hyperlink" Target="mailto:jhall@ku.edu" TargetMode="External"/><Relationship Id="rId1" Type="http://schemas.openxmlformats.org/officeDocument/2006/relationships/slideLayout" Target="../slideLayouts/slideLayout54.xml"/><Relationship Id="rId5" Type="http://schemas.openxmlformats.org/officeDocument/2006/relationships/hyperlink" Target="https://ihdps.ku.edu/collaborative-health-reform-and-independent-living-chril" TargetMode="External"/><Relationship Id="rId4" Type="http://schemas.openxmlformats.org/officeDocument/2006/relationships/hyperlink" Target="mailto:kelsey.shinnick@ku.ed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4.xml.rels><?xml version="1.0" encoding="UTF-8" standalone="yes"?>
<Relationships xmlns="http://schemas.openxmlformats.org/package/2006/relationships"><Relationship Id="rId2" Type="http://schemas.openxmlformats.org/officeDocument/2006/relationships/hyperlink" Target="https://www.promishealth.org/" TargetMode="Externa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8828" y="2422268"/>
            <a:ext cx="7734878" cy="1325563"/>
          </a:xfrm>
        </p:spPr>
        <p:txBody>
          <a:bodyPr>
            <a:noAutofit/>
          </a:bodyPr>
          <a:lstStyle/>
          <a:p>
            <a:pPr algn="l"/>
            <a:r>
              <a:rPr lang="en-US" sz="4400" dirty="0">
                <a:effectLst/>
                <a:latin typeface="Calibri" panose="020F0502020204030204" pitchFamily="34" charset="0"/>
                <a:ea typeface="Calibri" panose="020F0502020204030204" pitchFamily="34" charset="0"/>
              </a:rPr>
              <a:t>Factors influencing community participation for people with mobility disabilities</a:t>
            </a:r>
            <a:endParaRPr lang="en-US" sz="4400" dirty="0"/>
          </a:p>
        </p:txBody>
      </p:sp>
      <p:sp>
        <p:nvSpPr>
          <p:cNvPr id="3" name="TextBox 2"/>
          <p:cNvSpPr txBox="1"/>
          <p:nvPr/>
        </p:nvSpPr>
        <p:spPr>
          <a:xfrm>
            <a:off x="1048834" y="5262684"/>
            <a:ext cx="7853119" cy="1569660"/>
          </a:xfrm>
          <a:prstGeom prst="rect">
            <a:avLst/>
          </a:prstGeom>
          <a:noFill/>
        </p:spPr>
        <p:txBody>
          <a:bodyPr wrap="square" rtlCol="0">
            <a:spAutoFit/>
          </a:bodyPr>
          <a:lstStyle/>
          <a:p>
            <a:pPr algn="r"/>
            <a:r>
              <a:rPr lang="en-US" sz="2400" dirty="0">
                <a:solidFill>
                  <a:schemeClr val="tx2">
                    <a:lumMod val="90000"/>
                    <a:lumOff val="10000"/>
                  </a:schemeClr>
                </a:solidFill>
              </a:rPr>
              <a:t>Jean P. Hall, PhD</a:t>
            </a:r>
          </a:p>
          <a:p>
            <a:pPr algn="r"/>
            <a:r>
              <a:rPr lang="en-US" sz="2400" dirty="0">
                <a:solidFill>
                  <a:schemeClr val="tx2">
                    <a:lumMod val="90000"/>
                    <a:lumOff val="10000"/>
                  </a:schemeClr>
                </a:solidFill>
              </a:rPr>
              <a:t>Noelle K. Kurth, MS</a:t>
            </a:r>
          </a:p>
          <a:p>
            <a:pPr algn="r"/>
            <a:r>
              <a:rPr lang="en-US" sz="2400" dirty="0">
                <a:solidFill>
                  <a:schemeClr val="tx2">
                    <a:lumMod val="90000"/>
                    <a:lumOff val="10000"/>
                  </a:schemeClr>
                </a:solidFill>
              </a:rPr>
              <a:t>Kelsey S. Goddard, PhD</a:t>
            </a:r>
          </a:p>
          <a:p>
            <a:pPr algn="r"/>
            <a:r>
              <a:rPr lang="en-US" sz="2400" dirty="0">
                <a:solidFill>
                  <a:schemeClr val="tx2">
                    <a:lumMod val="90000"/>
                    <a:lumOff val="10000"/>
                  </a:schemeClr>
                </a:solidFill>
              </a:rPr>
              <a:t>University of Kansas</a:t>
            </a:r>
          </a:p>
        </p:txBody>
      </p:sp>
    </p:spTree>
    <p:extLst>
      <p:ext uri="{BB962C8B-B14F-4D97-AF65-F5344CB8AC3E}">
        <p14:creationId xmlns:p14="http://schemas.microsoft.com/office/powerpoint/2010/main" val="49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BFE98-167C-4238-853D-B9DFE401103E}"/>
              </a:ext>
            </a:extLst>
          </p:cNvPr>
          <p:cNvSpPr>
            <a:spLocks noGrp="1"/>
          </p:cNvSpPr>
          <p:nvPr>
            <p:ph type="title"/>
          </p:nvPr>
        </p:nvSpPr>
        <p:spPr>
          <a:xfrm>
            <a:off x="628650" y="320303"/>
            <a:ext cx="7886700" cy="603062"/>
          </a:xfrm>
        </p:spPr>
        <p:txBody>
          <a:bodyPr>
            <a:normAutofit fontScale="90000"/>
          </a:bodyPr>
          <a:lstStyle/>
          <a:p>
            <a:pPr algn="ctr"/>
            <a:r>
              <a:rPr lang="en-US" dirty="0">
                <a:solidFill>
                  <a:schemeClr val="tx1"/>
                </a:solidFill>
              </a:rPr>
              <a:t>Implications</a:t>
            </a:r>
          </a:p>
        </p:txBody>
      </p:sp>
      <p:sp>
        <p:nvSpPr>
          <p:cNvPr id="3" name="TextBox 2">
            <a:extLst>
              <a:ext uri="{FF2B5EF4-FFF2-40B4-BE49-F238E27FC236}">
                <a16:creationId xmlns:a16="http://schemas.microsoft.com/office/drawing/2014/main" id="{E8EDA12D-0DBD-4E23-9A38-2740F860CEEB}"/>
              </a:ext>
            </a:extLst>
          </p:cNvPr>
          <p:cNvSpPr txBox="1"/>
          <p:nvPr/>
        </p:nvSpPr>
        <p:spPr>
          <a:xfrm>
            <a:off x="276786" y="923365"/>
            <a:ext cx="8661026" cy="5904180"/>
          </a:xfrm>
          <a:prstGeom prst="rect">
            <a:avLst/>
          </a:prstGeom>
          <a:noFill/>
        </p:spPr>
        <p:txBody>
          <a:bodyPr wrap="square" rtlCol="0">
            <a:spAutoFit/>
          </a:bodyPr>
          <a:lstStyle/>
          <a:p>
            <a:pPr marL="285750" indent="-285750">
              <a:lnSpc>
                <a:spcPts val="2600"/>
              </a:lnSpc>
              <a:spcBef>
                <a:spcPts val="1000"/>
              </a:spcBef>
              <a:buFont typeface="Arial" panose="020B0604020202020204" pitchFamily="34" charset="0"/>
              <a:buChar char="•"/>
            </a:pPr>
            <a:r>
              <a:rPr lang="en-US" sz="2400" dirty="0">
                <a:effectLst/>
                <a:ea typeface="Times New Roman" panose="02020603050405020304" pitchFamily="18" charset="0"/>
              </a:rPr>
              <a:t>Medical professionals and service providers should be made aware that people with mobility disabilities in fair/poor health or who are unemployed are especially likely to need support </a:t>
            </a:r>
            <a:r>
              <a:rPr lang="en-US" sz="2400" dirty="0">
                <a:ea typeface="Times New Roman" panose="02020603050405020304" pitchFamily="18" charset="0"/>
              </a:rPr>
              <a:t>for </a:t>
            </a:r>
            <a:r>
              <a:rPr lang="en-US" sz="2400" dirty="0">
                <a:effectLst/>
                <a:ea typeface="Times New Roman" panose="02020603050405020304" pitchFamily="18" charset="0"/>
              </a:rPr>
              <a:t>community participation and connection </a:t>
            </a:r>
            <a:r>
              <a:rPr lang="en-US" sz="2400" dirty="0">
                <a:ea typeface="Times New Roman" panose="02020603050405020304" pitchFamily="18" charset="0"/>
              </a:rPr>
              <a:t>activities. </a:t>
            </a:r>
          </a:p>
          <a:p>
            <a:pPr marL="285750" indent="-285750">
              <a:lnSpc>
                <a:spcPts val="2600"/>
              </a:lnSpc>
              <a:spcBef>
                <a:spcPts val="1000"/>
              </a:spcBef>
              <a:buFont typeface="Arial" panose="020B0604020202020204" pitchFamily="34" charset="0"/>
              <a:buChar char="•"/>
            </a:pPr>
            <a:r>
              <a:rPr lang="en-US" sz="2400" dirty="0">
                <a:ea typeface="Times New Roman" panose="02020603050405020304" pitchFamily="18" charset="0"/>
              </a:rPr>
              <a:t>Our finding that those who reported needing but not receiving paid personal assistance services were more likely to report loneliness and less satisfaction with social activities underscores the importance of paid assistance for this population in terms of supporting improved physical and mental health. </a:t>
            </a:r>
            <a:endParaRPr lang="en-US" sz="2400" dirty="0">
              <a:effectLst/>
              <a:ea typeface="Times New Roman" panose="02020603050405020304" pitchFamily="18" charset="0"/>
            </a:endParaRPr>
          </a:p>
          <a:p>
            <a:pPr marL="285750" indent="-285750">
              <a:lnSpc>
                <a:spcPts val="2600"/>
              </a:lnSpc>
              <a:spcBef>
                <a:spcPts val="1000"/>
              </a:spcBef>
              <a:buFont typeface="Arial" panose="020B0604020202020204" pitchFamily="34" charset="0"/>
              <a:buChar char="•"/>
            </a:pPr>
            <a:r>
              <a:rPr lang="en-US" sz="2400" dirty="0">
                <a:effectLst/>
                <a:ea typeface="Times New Roman" panose="02020603050405020304" pitchFamily="18" charset="0"/>
              </a:rPr>
              <a:t>Our findings also suggest that interventions or programs to support social connectedness might need to vary by age and gender for people with mobility disabilities. Younger individuals, in particular, might benefit from programs to address loneliness, and females might need supports to facilitate social activities (e.g., respite care).</a:t>
            </a:r>
          </a:p>
          <a:p>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55435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AA122-6CF9-446F-A196-DFB5C17F0EFA}"/>
              </a:ext>
            </a:extLst>
          </p:cNvPr>
          <p:cNvSpPr>
            <a:spLocks noGrp="1"/>
          </p:cNvSpPr>
          <p:nvPr>
            <p:ph type="title"/>
          </p:nvPr>
        </p:nvSpPr>
        <p:spPr>
          <a:xfrm>
            <a:off x="719666" y="-171450"/>
            <a:ext cx="7704667" cy="887505"/>
          </a:xfrm>
        </p:spPr>
        <p:txBody>
          <a:bodyPr/>
          <a:lstStyle/>
          <a:p>
            <a:r>
              <a:rPr lang="en-US" dirty="0"/>
              <a:t>Contact Information</a:t>
            </a:r>
          </a:p>
        </p:txBody>
      </p:sp>
      <p:sp>
        <p:nvSpPr>
          <p:cNvPr id="3" name="TextBox 2">
            <a:extLst>
              <a:ext uri="{FF2B5EF4-FFF2-40B4-BE49-F238E27FC236}">
                <a16:creationId xmlns:a16="http://schemas.microsoft.com/office/drawing/2014/main" id="{5899819E-D89D-4D60-AD92-A786EBEE90BC}"/>
              </a:ext>
            </a:extLst>
          </p:cNvPr>
          <p:cNvSpPr txBox="1"/>
          <p:nvPr/>
        </p:nvSpPr>
        <p:spPr>
          <a:xfrm>
            <a:off x="217883" y="589429"/>
            <a:ext cx="8708231" cy="6506909"/>
          </a:xfrm>
          <a:prstGeom prst="rect">
            <a:avLst/>
          </a:prstGeom>
          <a:noFill/>
        </p:spPr>
        <p:txBody>
          <a:bodyPr wrap="square" rtlCol="0">
            <a:spAutoFit/>
          </a:bodyPr>
          <a:lstStyle/>
          <a:p>
            <a:r>
              <a:rPr lang="en-US" sz="2300" dirty="0"/>
              <a:t>Jean Hall, </a:t>
            </a:r>
            <a:r>
              <a:rPr lang="en-US" sz="2300" dirty="0">
                <a:hlinkClick r:id="rId2"/>
              </a:rPr>
              <a:t>jhall@ku.edu</a:t>
            </a:r>
            <a:endParaRPr lang="en-US" sz="2300" dirty="0"/>
          </a:p>
          <a:p>
            <a:r>
              <a:rPr lang="en-US" sz="2300" dirty="0"/>
              <a:t>Noelle Kurth, </a:t>
            </a:r>
            <a:r>
              <a:rPr lang="en-US" sz="2300" dirty="0">
                <a:hlinkClick r:id="rId3"/>
              </a:rPr>
              <a:t>pixie@ku.edu</a:t>
            </a:r>
            <a:endParaRPr lang="en-US" sz="2300" dirty="0"/>
          </a:p>
          <a:p>
            <a:r>
              <a:rPr lang="en-US" sz="2300" dirty="0"/>
              <a:t>Kelsey Goddard, </a:t>
            </a:r>
            <a:r>
              <a:rPr lang="en-US" sz="2300" dirty="0">
                <a:hlinkClick r:id="rId4"/>
              </a:rPr>
              <a:t>kelsey.shinnick@ku.edu</a:t>
            </a:r>
            <a:endParaRPr lang="en-US" sz="2300" dirty="0"/>
          </a:p>
          <a:p>
            <a:endParaRPr lang="en-US" sz="1200" dirty="0"/>
          </a:p>
          <a:p>
            <a:pPr marL="342900" indent="-342900">
              <a:lnSpc>
                <a:spcPts val="2500"/>
              </a:lnSpc>
            </a:pPr>
            <a:r>
              <a:rPr lang="en-US" sz="2300" dirty="0"/>
              <a:t>Hall, J. P., Kurth, N. K., &amp; Goddard, K. S. (2021). Assessing factors associated with social connectedness in adults with mobility disabilities. </a:t>
            </a:r>
            <a:r>
              <a:rPr lang="en-US" sz="2300" i="1" dirty="0"/>
              <a:t>Disability and Health Journal</a:t>
            </a:r>
            <a:r>
              <a:rPr lang="en-US" sz="2300" dirty="0"/>
              <a:t>, 101206.</a:t>
            </a:r>
          </a:p>
          <a:p>
            <a:endParaRPr lang="en-US" sz="1200" dirty="0"/>
          </a:p>
          <a:p>
            <a:pPr>
              <a:lnSpc>
                <a:spcPts val="2500"/>
              </a:lnSpc>
            </a:pPr>
            <a:r>
              <a:rPr lang="en-US" sz="2300" dirty="0"/>
              <a:t>For more information about the NSHD and how you can access the data to conduct your own analyses, please visit: </a:t>
            </a:r>
          </a:p>
          <a:p>
            <a:pPr>
              <a:lnSpc>
                <a:spcPts val="2500"/>
              </a:lnSpc>
            </a:pPr>
            <a:r>
              <a:rPr lang="en-US" sz="2300" dirty="0">
                <a:hlinkClick r:id="rId5"/>
              </a:rPr>
              <a:t>https://ihdps.ku.edu/collaborative-health-reform-and-independent-living-chril</a:t>
            </a:r>
            <a:r>
              <a:rPr lang="en-US" sz="2300" dirty="0"/>
              <a:t>  </a:t>
            </a:r>
          </a:p>
          <a:p>
            <a:endParaRPr lang="en-US" sz="1200" dirty="0"/>
          </a:p>
          <a:p>
            <a:r>
              <a:rPr lang="en-US" sz="2000" dirty="0"/>
              <a:t>The National Survey on Health and Disability (NSHD) is part of the Collaborative on Health Reform and Independent Living (CHRIL). CHRIL is funded by a 5-year Disability and Rehabilitation Research Program (DRRP) grant from the National Institute on Disability, Independent Living, and Rehabilitation Research (NIDILRR, #90DP0075-01–00). Presentation contents do not necessarily represent the policy of NIDILRR, ACL, or HHS and you should not assume endorsement by the federal government.</a:t>
            </a:r>
          </a:p>
          <a:p>
            <a:endParaRPr lang="en-US" sz="2600" dirty="0"/>
          </a:p>
        </p:txBody>
      </p:sp>
    </p:spTree>
    <p:extLst>
      <p:ext uri="{BB962C8B-B14F-4D97-AF65-F5344CB8AC3E}">
        <p14:creationId xmlns:p14="http://schemas.microsoft.com/office/powerpoint/2010/main" val="1799013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E6F7C71-85A2-4CA1-A1D1-A18D703A893F}"/>
              </a:ext>
            </a:extLst>
          </p:cNvPr>
          <p:cNvGraphicFramePr>
            <a:graphicFrameLocks noGrp="1"/>
          </p:cNvGraphicFramePr>
          <p:nvPr>
            <p:extLst>
              <p:ext uri="{D42A27DB-BD31-4B8C-83A1-F6EECF244321}">
                <p14:modId xmlns:p14="http://schemas.microsoft.com/office/powerpoint/2010/main" val="3788425225"/>
              </p:ext>
            </p:extLst>
          </p:nvPr>
        </p:nvGraphicFramePr>
        <p:xfrm>
          <a:off x="230738" y="655012"/>
          <a:ext cx="8679345" cy="3352800"/>
        </p:xfrm>
        <a:graphic>
          <a:graphicData uri="http://schemas.openxmlformats.org/drawingml/2006/table">
            <a:tbl>
              <a:tblPr firstRow="1" firstCol="1" bandRow="1">
                <a:tableStyleId>{5940675A-B579-460E-94D1-54222C63F5DA}</a:tableStyleId>
              </a:tblPr>
              <a:tblGrid>
                <a:gridCol w="4085461">
                  <a:extLst>
                    <a:ext uri="{9D8B030D-6E8A-4147-A177-3AD203B41FA5}">
                      <a16:colId xmlns:a16="http://schemas.microsoft.com/office/drawing/2014/main" val="3258862836"/>
                    </a:ext>
                  </a:extLst>
                </a:gridCol>
                <a:gridCol w="1226908">
                  <a:extLst>
                    <a:ext uri="{9D8B030D-6E8A-4147-A177-3AD203B41FA5}">
                      <a16:colId xmlns:a16="http://schemas.microsoft.com/office/drawing/2014/main" val="258715846"/>
                    </a:ext>
                  </a:extLst>
                </a:gridCol>
                <a:gridCol w="978195">
                  <a:extLst>
                    <a:ext uri="{9D8B030D-6E8A-4147-A177-3AD203B41FA5}">
                      <a16:colId xmlns:a16="http://schemas.microsoft.com/office/drawing/2014/main" val="639303043"/>
                    </a:ext>
                  </a:extLst>
                </a:gridCol>
                <a:gridCol w="1112875">
                  <a:extLst>
                    <a:ext uri="{9D8B030D-6E8A-4147-A177-3AD203B41FA5}">
                      <a16:colId xmlns:a16="http://schemas.microsoft.com/office/drawing/2014/main" val="569696602"/>
                    </a:ext>
                  </a:extLst>
                </a:gridCol>
                <a:gridCol w="1275906">
                  <a:extLst>
                    <a:ext uri="{9D8B030D-6E8A-4147-A177-3AD203B41FA5}">
                      <a16:colId xmlns:a16="http://schemas.microsoft.com/office/drawing/2014/main" val="1513196654"/>
                    </a:ext>
                  </a:extLst>
                </a:gridCol>
              </a:tblGrid>
              <a:tr h="382270">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Odds Ratio (</a:t>
                      </a:r>
                      <a:r>
                        <a:rPr lang="en-US" sz="2000" dirty="0">
                          <a:effectLst/>
                          <a:sym typeface="Symbol" panose="05050102010706020507" pitchFamily="18" charset="2"/>
                        </a:rPr>
                        <a:t></a:t>
                      </a:r>
                      <a:r>
                        <a:rPr lang="en-US" sz="2000" dirty="0">
                          <a:effectLst/>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p-value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95% CI Lower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95% CI  </a:t>
                      </a:r>
                      <a:br>
                        <a:rPr lang="en-US" sz="2000" dirty="0">
                          <a:effectLst/>
                        </a:rPr>
                      </a:br>
                      <a:r>
                        <a:rPr lang="en-US" sz="2000" dirty="0">
                          <a:effectLst/>
                        </a:rPr>
                        <a:t>Upper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4690256"/>
                  </a:ext>
                </a:extLst>
              </a:tr>
              <a:tr h="217170">
                <a:tc gridSpan="5">
                  <a:txBody>
                    <a:bodyPr/>
                    <a:lstStyle/>
                    <a:p>
                      <a:pPr marL="0" marR="0">
                        <a:spcBef>
                          <a:spcPts val="240"/>
                        </a:spcBef>
                        <a:spcAft>
                          <a:spcPts val="240"/>
                        </a:spcAft>
                      </a:pPr>
                      <a:r>
                        <a:rPr lang="en-US" sz="2000" dirty="0">
                          <a:effectLst/>
                        </a:rPr>
                        <a:t>Not Satisfied with Level of Social Activity</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6300498"/>
                  </a:ext>
                </a:extLst>
              </a:tr>
              <a:tr h="217170">
                <a:tc>
                  <a:txBody>
                    <a:bodyPr/>
                    <a:lstStyle/>
                    <a:p>
                      <a:pPr marL="0" marR="0">
                        <a:spcBef>
                          <a:spcPts val="240"/>
                        </a:spcBef>
                        <a:spcAft>
                          <a:spcPts val="240"/>
                        </a:spcAft>
                      </a:pPr>
                      <a:r>
                        <a:rPr lang="en-US" sz="2000">
                          <a:effectLst/>
                        </a:rPr>
                        <a:t>gender, female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2.129</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dirty="0">
                          <a:effectLst/>
                        </a:rPr>
                        <a:t>1.353</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3.351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16999002"/>
                  </a:ext>
                </a:extLst>
              </a:tr>
              <a:tr h="230505">
                <a:tc>
                  <a:txBody>
                    <a:bodyPr/>
                    <a:lstStyle/>
                    <a:p>
                      <a:pPr marL="0" marR="0">
                        <a:spcBef>
                          <a:spcPts val="240"/>
                        </a:spcBef>
                        <a:spcAft>
                          <a:spcPts val="240"/>
                        </a:spcAft>
                      </a:pPr>
                      <a:r>
                        <a:rPr lang="en-US" sz="2000">
                          <a:effectLst/>
                        </a:rPr>
                        <a:t>age group, 18-34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2.507</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&lt;.01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1.417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4.436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77033374"/>
                  </a:ext>
                </a:extLst>
              </a:tr>
              <a:tr h="217170">
                <a:tc>
                  <a:txBody>
                    <a:bodyPr/>
                    <a:lstStyle/>
                    <a:p>
                      <a:pPr marL="0" marR="0">
                        <a:spcBef>
                          <a:spcPts val="240"/>
                        </a:spcBef>
                        <a:spcAft>
                          <a:spcPts val="240"/>
                        </a:spcAft>
                      </a:pPr>
                      <a:r>
                        <a:rPr lang="en-US" sz="2000">
                          <a:effectLst/>
                        </a:rPr>
                        <a:t>Population density, rural</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.804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.457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.452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1.429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77935340"/>
                  </a:ext>
                </a:extLst>
              </a:tr>
              <a:tr h="217170">
                <a:tc>
                  <a:txBody>
                    <a:bodyPr/>
                    <a:lstStyle/>
                    <a:p>
                      <a:pPr marL="0" marR="0">
                        <a:spcBef>
                          <a:spcPts val="240"/>
                        </a:spcBef>
                        <a:spcAft>
                          <a:spcPts val="240"/>
                        </a:spcAft>
                      </a:pPr>
                      <a:r>
                        <a:rPr lang="en-US" sz="2000">
                          <a:effectLst/>
                        </a:rPr>
                        <a:t>Education, college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.961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.886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.557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1.659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76695575"/>
                  </a:ext>
                </a:extLst>
              </a:tr>
              <a:tr h="230505">
                <a:tc>
                  <a:txBody>
                    <a:bodyPr/>
                    <a:lstStyle/>
                    <a:p>
                      <a:pPr marL="0" marR="0">
                        <a:spcBef>
                          <a:spcPts val="240"/>
                        </a:spcBef>
                        <a:spcAft>
                          <a:spcPts val="240"/>
                        </a:spcAft>
                      </a:pPr>
                      <a:r>
                        <a:rPr lang="en-US" sz="2000">
                          <a:effectLst/>
                        </a:rPr>
                        <a:t>Employed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.197</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&lt;.001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.117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.329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17989791"/>
                  </a:ext>
                </a:extLst>
              </a:tr>
              <a:tr h="217170">
                <a:tc>
                  <a:txBody>
                    <a:bodyPr/>
                    <a:lstStyle/>
                    <a:p>
                      <a:pPr marL="0" marR="0">
                        <a:spcBef>
                          <a:spcPts val="240"/>
                        </a:spcBef>
                        <a:spcAft>
                          <a:spcPts val="240"/>
                        </a:spcAft>
                      </a:pPr>
                      <a:r>
                        <a:rPr lang="en-US" sz="2000">
                          <a:effectLst/>
                        </a:rPr>
                        <a:t>Race/Ethnicity, non-white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dirty="0">
                          <a:effectLst/>
                        </a:rPr>
                        <a:t>1.125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.627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.700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1.807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8997187"/>
                  </a:ext>
                </a:extLst>
              </a:tr>
              <a:tr h="217170">
                <a:tc>
                  <a:txBody>
                    <a:bodyPr/>
                    <a:lstStyle/>
                    <a:p>
                      <a:pPr marL="0" marR="0">
                        <a:spcBef>
                          <a:spcPts val="240"/>
                        </a:spcBef>
                        <a:spcAft>
                          <a:spcPts val="240"/>
                        </a:spcAft>
                      </a:pPr>
                      <a:r>
                        <a:rPr lang="en-US" sz="2000">
                          <a:effectLst/>
                        </a:rPr>
                        <a:t>Income level, &lt; 100% FPL</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.692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.129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.430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1.113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27172441"/>
                  </a:ext>
                </a:extLst>
              </a:tr>
              <a:tr h="217170">
                <a:tc>
                  <a:txBody>
                    <a:bodyPr/>
                    <a:lstStyle/>
                    <a:p>
                      <a:pPr marL="0" marR="0">
                        <a:spcBef>
                          <a:spcPts val="240"/>
                        </a:spcBef>
                        <a:spcAft>
                          <a:spcPts val="240"/>
                        </a:spcAft>
                      </a:pPr>
                      <a:r>
                        <a:rPr lang="en-US" sz="2000">
                          <a:effectLst/>
                        </a:rPr>
                        <a:t>Health status, fair/poor</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2.311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&lt;.001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dirty="0">
                          <a:effectLst/>
                        </a:rPr>
                        <a:t>1.498</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dirty="0">
                          <a:effectLst/>
                        </a:rPr>
                        <a:t>3.565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36564583"/>
                  </a:ext>
                </a:extLst>
              </a:tr>
            </a:tbl>
          </a:graphicData>
        </a:graphic>
      </p:graphicFrame>
      <p:sp>
        <p:nvSpPr>
          <p:cNvPr id="5" name="Rectangle 1">
            <a:extLst>
              <a:ext uri="{FF2B5EF4-FFF2-40B4-BE49-F238E27FC236}">
                <a16:creationId xmlns:a16="http://schemas.microsoft.com/office/drawing/2014/main" id="{BB2A2B60-CFCA-412D-A779-8633FD18D959}"/>
              </a:ext>
            </a:extLst>
          </p:cNvPr>
          <p:cNvSpPr>
            <a:spLocks noGrp="1" noChangeArrowheads="1"/>
          </p:cNvSpPr>
          <p:nvPr>
            <p:ph type="title" idx="4294967295"/>
          </p:nvPr>
        </p:nvSpPr>
        <p:spPr bwMode="auto">
          <a:xfrm>
            <a:off x="230738" y="-39909"/>
            <a:ext cx="8025956" cy="733534"/>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l" defTabSz="914400" rtl="0" eaLnBrk="0" fontAlgn="base" latinLnBrk="0" hangingPunct="0">
              <a:lnSpc>
                <a:spcPts val="25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mn-cs"/>
              </a:rPr>
              <a:t>Regression Analyses of Social Isolation &amp; Social Activity Among those with Mobility Disabilities (n=569)</a:t>
            </a:r>
            <a:endParaRPr kumimoji="0" lang="en-US" alt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6CC021C0-C902-4EAD-9691-7022B06B66F3}"/>
              </a:ext>
            </a:extLst>
          </p:cNvPr>
          <p:cNvGraphicFramePr>
            <a:graphicFrameLocks noGrp="1"/>
          </p:cNvGraphicFramePr>
          <p:nvPr>
            <p:extLst>
              <p:ext uri="{D42A27DB-BD31-4B8C-83A1-F6EECF244321}">
                <p14:modId xmlns:p14="http://schemas.microsoft.com/office/powerpoint/2010/main" val="1767648901"/>
              </p:ext>
            </p:extLst>
          </p:nvPr>
        </p:nvGraphicFramePr>
        <p:xfrm>
          <a:off x="243840" y="4068769"/>
          <a:ext cx="8666243" cy="2758440"/>
        </p:xfrm>
        <a:graphic>
          <a:graphicData uri="http://schemas.openxmlformats.org/drawingml/2006/table">
            <a:tbl>
              <a:tblPr firstRow="1" firstCol="1" bandRow="1">
                <a:tableStyleId>{5940675A-B579-460E-94D1-54222C63F5DA}</a:tableStyleId>
              </a:tblPr>
              <a:tblGrid>
                <a:gridCol w="3982720">
                  <a:extLst>
                    <a:ext uri="{9D8B030D-6E8A-4147-A177-3AD203B41FA5}">
                      <a16:colId xmlns:a16="http://schemas.microsoft.com/office/drawing/2014/main" val="435912721"/>
                    </a:ext>
                  </a:extLst>
                </a:gridCol>
                <a:gridCol w="1314027">
                  <a:extLst>
                    <a:ext uri="{9D8B030D-6E8A-4147-A177-3AD203B41FA5}">
                      <a16:colId xmlns:a16="http://schemas.microsoft.com/office/drawing/2014/main" val="2440544743"/>
                    </a:ext>
                  </a:extLst>
                </a:gridCol>
                <a:gridCol w="1036320">
                  <a:extLst>
                    <a:ext uri="{9D8B030D-6E8A-4147-A177-3AD203B41FA5}">
                      <a16:colId xmlns:a16="http://schemas.microsoft.com/office/drawing/2014/main" val="1949208192"/>
                    </a:ext>
                  </a:extLst>
                </a:gridCol>
                <a:gridCol w="1056640">
                  <a:extLst>
                    <a:ext uri="{9D8B030D-6E8A-4147-A177-3AD203B41FA5}">
                      <a16:colId xmlns:a16="http://schemas.microsoft.com/office/drawing/2014/main" val="4283499303"/>
                    </a:ext>
                  </a:extLst>
                </a:gridCol>
                <a:gridCol w="1276536">
                  <a:extLst>
                    <a:ext uri="{9D8B030D-6E8A-4147-A177-3AD203B41FA5}">
                      <a16:colId xmlns:a16="http://schemas.microsoft.com/office/drawing/2014/main" val="15279887"/>
                    </a:ext>
                  </a:extLst>
                </a:gridCol>
              </a:tblGrid>
              <a:tr h="217170">
                <a:tc gridSpan="5">
                  <a:txBody>
                    <a:bodyPr/>
                    <a:lstStyle/>
                    <a:p>
                      <a:pPr marL="0" marR="0">
                        <a:spcBef>
                          <a:spcPts val="240"/>
                        </a:spcBef>
                        <a:spcAft>
                          <a:spcPts val="240"/>
                        </a:spcAft>
                      </a:pPr>
                      <a:r>
                        <a:rPr lang="en-US" sz="2100" dirty="0">
                          <a:effectLst/>
                        </a:rPr>
                        <a:t>Feeling Very Much Social Isolation</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21014196"/>
                  </a:ext>
                </a:extLst>
              </a:tr>
              <a:tr h="217170">
                <a:tc>
                  <a:txBody>
                    <a:bodyPr/>
                    <a:lstStyle/>
                    <a:p>
                      <a:pPr marL="0" marR="0">
                        <a:spcBef>
                          <a:spcPts val="240"/>
                        </a:spcBef>
                        <a:spcAft>
                          <a:spcPts val="240"/>
                        </a:spcAft>
                      </a:pPr>
                      <a:r>
                        <a:rPr lang="en-US" sz="2000">
                          <a:effectLst/>
                        </a:rPr>
                        <a:t>gender, female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.615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.054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.374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1.009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49126009"/>
                  </a:ext>
                </a:extLst>
              </a:tr>
              <a:tr h="217170">
                <a:tc>
                  <a:txBody>
                    <a:bodyPr/>
                    <a:lstStyle/>
                    <a:p>
                      <a:pPr marL="0" marR="0">
                        <a:spcBef>
                          <a:spcPts val="240"/>
                        </a:spcBef>
                        <a:spcAft>
                          <a:spcPts val="240"/>
                        </a:spcAft>
                      </a:pPr>
                      <a:r>
                        <a:rPr lang="en-US" sz="2000">
                          <a:effectLst/>
                        </a:rPr>
                        <a:t>age group, 18-34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1.405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.288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.751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2.628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57635103"/>
                  </a:ext>
                </a:extLst>
              </a:tr>
              <a:tr h="230505">
                <a:tc>
                  <a:txBody>
                    <a:bodyPr/>
                    <a:lstStyle/>
                    <a:p>
                      <a:pPr marL="0" marR="0">
                        <a:spcBef>
                          <a:spcPts val="240"/>
                        </a:spcBef>
                        <a:spcAft>
                          <a:spcPts val="240"/>
                        </a:spcAft>
                      </a:pPr>
                      <a:r>
                        <a:rPr lang="en-US" sz="2000" dirty="0">
                          <a:effectLst/>
                        </a:rPr>
                        <a:t>Population density, rural</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1.943</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.030</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1.065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3.545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33517837"/>
                  </a:ext>
                </a:extLst>
              </a:tr>
              <a:tr h="217170">
                <a:tc>
                  <a:txBody>
                    <a:bodyPr/>
                    <a:lstStyle/>
                    <a:p>
                      <a:pPr marL="0" marR="0">
                        <a:spcBef>
                          <a:spcPts val="240"/>
                        </a:spcBef>
                        <a:spcAft>
                          <a:spcPts val="240"/>
                        </a:spcAft>
                      </a:pPr>
                      <a:r>
                        <a:rPr lang="en-US" sz="2000">
                          <a:effectLst/>
                        </a:rPr>
                        <a:t>Education, college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1.333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.359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.721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2.464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33217627"/>
                  </a:ext>
                </a:extLst>
              </a:tr>
              <a:tr h="217170">
                <a:tc>
                  <a:txBody>
                    <a:bodyPr/>
                    <a:lstStyle/>
                    <a:p>
                      <a:pPr marL="0" marR="0">
                        <a:spcBef>
                          <a:spcPts val="240"/>
                        </a:spcBef>
                        <a:spcAft>
                          <a:spcPts val="240"/>
                        </a:spcAft>
                      </a:pPr>
                      <a:r>
                        <a:rPr lang="en-US" sz="2000">
                          <a:effectLst/>
                        </a:rPr>
                        <a:t>Employed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.339</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&lt;.001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.197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.583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04947678"/>
                  </a:ext>
                </a:extLst>
              </a:tr>
              <a:tr h="230505">
                <a:tc>
                  <a:txBody>
                    <a:bodyPr/>
                    <a:lstStyle/>
                    <a:p>
                      <a:pPr marL="0" marR="0">
                        <a:spcBef>
                          <a:spcPts val="240"/>
                        </a:spcBef>
                        <a:spcAft>
                          <a:spcPts val="240"/>
                        </a:spcAft>
                      </a:pPr>
                      <a:r>
                        <a:rPr lang="en-US" sz="2000">
                          <a:effectLst/>
                        </a:rPr>
                        <a:t>Race/Ethnicity, non-white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1.422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.190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.840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2.406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69618217"/>
                  </a:ext>
                </a:extLst>
              </a:tr>
              <a:tr h="211455">
                <a:tc>
                  <a:txBody>
                    <a:bodyPr/>
                    <a:lstStyle/>
                    <a:p>
                      <a:pPr marL="0" marR="0">
                        <a:spcBef>
                          <a:spcPts val="240"/>
                        </a:spcBef>
                        <a:spcAft>
                          <a:spcPts val="240"/>
                        </a:spcAft>
                      </a:pPr>
                      <a:r>
                        <a:rPr lang="en-US" sz="2000">
                          <a:effectLst/>
                        </a:rPr>
                        <a:t>Income level, &lt; 100% FPL</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.962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.276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.898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1.031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7171356"/>
                  </a:ext>
                </a:extLst>
              </a:tr>
              <a:tr h="217170">
                <a:tc>
                  <a:txBody>
                    <a:bodyPr/>
                    <a:lstStyle/>
                    <a:p>
                      <a:pPr marL="0" marR="0">
                        <a:spcBef>
                          <a:spcPts val="240"/>
                        </a:spcBef>
                        <a:spcAft>
                          <a:spcPts val="240"/>
                        </a:spcAft>
                      </a:pPr>
                      <a:r>
                        <a:rPr lang="en-US" sz="2000">
                          <a:effectLst/>
                        </a:rPr>
                        <a:t>Health status, fair/poor</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2.375</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b="1" dirty="0">
                          <a:effectLst/>
                        </a:rPr>
                        <a:t>&lt;.001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a:effectLst/>
                        </a:rPr>
                        <a:t>1.459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40"/>
                        </a:spcBef>
                        <a:spcAft>
                          <a:spcPts val="240"/>
                        </a:spcAft>
                      </a:pPr>
                      <a:r>
                        <a:rPr lang="en-US" sz="2000" dirty="0">
                          <a:effectLst/>
                        </a:rPr>
                        <a:t>3.865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57174911"/>
                  </a:ext>
                </a:extLst>
              </a:tr>
            </a:tbl>
          </a:graphicData>
        </a:graphic>
      </p:graphicFrame>
    </p:spTree>
    <p:extLst>
      <p:ext uri="{BB962C8B-B14F-4D97-AF65-F5344CB8AC3E}">
        <p14:creationId xmlns:p14="http://schemas.microsoft.com/office/powerpoint/2010/main" val="3957613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E7520-DD1D-43E2-B674-71FD436FCE49}"/>
              </a:ext>
            </a:extLst>
          </p:cNvPr>
          <p:cNvSpPr>
            <a:spLocks noGrp="1"/>
          </p:cNvSpPr>
          <p:nvPr>
            <p:ph type="title"/>
          </p:nvPr>
        </p:nvSpPr>
        <p:spPr>
          <a:xfrm>
            <a:off x="941492" y="115146"/>
            <a:ext cx="7704667" cy="677333"/>
          </a:xfrm>
        </p:spPr>
        <p:txBody>
          <a:bodyPr>
            <a:normAutofit/>
          </a:bodyPr>
          <a:lstStyle/>
          <a:p>
            <a:r>
              <a:rPr lang="en-US" sz="2800" dirty="0"/>
              <a:t>Regression Analysis, Loneliness Scale</a:t>
            </a:r>
          </a:p>
        </p:txBody>
      </p:sp>
      <p:graphicFrame>
        <p:nvGraphicFramePr>
          <p:cNvPr id="3" name="Table 2">
            <a:extLst>
              <a:ext uri="{FF2B5EF4-FFF2-40B4-BE49-F238E27FC236}">
                <a16:creationId xmlns:a16="http://schemas.microsoft.com/office/drawing/2014/main" id="{7B4BEC29-3191-4C4F-AE4F-9F8EB5B7B042}"/>
              </a:ext>
            </a:extLst>
          </p:cNvPr>
          <p:cNvGraphicFramePr>
            <a:graphicFrameLocks noGrp="1"/>
          </p:cNvGraphicFramePr>
          <p:nvPr>
            <p:extLst>
              <p:ext uri="{D42A27DB-BD31-4B8C-83A1-F6EECF244321}">
                <p14:modId xmlns:p14="http://schemas.microsoft.com/office/powerpoint/2010/main" val="1168882709"/>
              </p:ext>
            </p:extLst>
          </p:nvPr>
        </p:nvGraphicFramePr>
        <p:xfrm>
          <a:off x="819573" y="1002454"/>
          <a:ext cx="7080702" cy="4267200"/>
        </p:xfrm>
        <a:graphic>
          <a:graphicData uri="http://schemas.openxmlformats.org/drawingml/2006/table">
            <a:tbl>
              <a:tblPr firstRow="1" firstCol="1" bandRow="1">
                <a:tableStyleId>{5940675A-B579-460E-94D1-54222C63F5DA}</a:tableStyleId>
              </a:tblPr>
              <a:tblGrid>
                <a:gridCol w="3063765">
                  <a:extLst>
                    <a:ext uri="{9D8B030D-6E8A-4147-A177-3AD203B41FA5}">
                      <a16:colId xmlns:a16="http://schemas.microsoft.com/office/drawing/2014/main" val="1574600413"/>
                    </a:ext>
                  </a:extLst>
                </a:gridCol>
                <a:gridCol w="1021255">
                  <a:extLst>
                    <a:ext uri="{9D8B030D-6E8A-4147-A177-3AD203B41FA5}">
                      <a16:colId xmlns:a16="http://schemas.microsoft.com/office/drawing/2014/main" val="1912789789"/>
                    </a:ext>
                  </a:extLst>
                </a:gridCol>
                <a:gridCol w="1003099">
                  <a:extLst>
                    <a:ext uri="{9D8B030D-6E8A-4147-A177-3AD203B41FA5}">
                      <a16:colId xmlns:a16="http://schemas.microsoft.com/office/drawing/2014/main" val="350788808"/>
                    </a:ext>
                  </a:extLst>
                </a:gridCol>
                <a:gridCol w="1051514">
                  <a:extLst>
                    <a:ext uri="{9D8B030D-6E8A-4147-A177-3AD203B41FA5}">
                      <a16:colId xmlns:a16="http://schemas.microsoft.com/office/drawing/2014/main" val="1477843330"/>
                    </a:ext>
                  </a:extLst>
                </a:gridCol>
                <a:gridCol w="941069">
                  <a:extLst>
                    <a:ext uri="{9D8B030D-6E8A-4147-A177-3AD203B41FA5}">
                      <a16:colId xmlns:a16="http://schemas.microsoft.com/office/drawing/2014/main" val="2929771117"/>
                    </a:ext>
                  </a:extLst>
                </a:gridCol>
              </a:tblGrid>
              <a:tr h="579861">
                <a:tc>
                  <a:txBody>
                    <a:bodyPr/>
                    <a:lstStyle/>
                    <a:p>
                      <a:pPr marL="0" marR="0">
                        <a:spcBef>
                          <a:spcPts val="240"/>
                        </a:spcBef>
                        <a:spcAft>
                          <a:spcPts val="240"/>
                        </a:spcAft>
                      </a:pPr>
                      <a:r>
                        <a:rPr lang="en-US" sz="2000" dirty="0">
                          <a:effectLst/>
                        </a:rPr>
                        <a:t>Loneliness Scale</a:t>
                      </a:r>
                      <a:r>
                        <a:rPr lang="en-US" sz="2000" baseline="30000" dirty="0">
                          <a:effectLst/>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dirty="0">
                          <a:effectLst/>
                          <a:sym typeface="Symbol" panose="05050102010706020507" pitchFamily="18" charset="2"/>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dirty="0">
                          <a:effectLst/>
                        </a:rPr>
                        <a:t>p-value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dirty="0">
                          <a:effectLst/>
                        </a:rPr>
                        <a:t>95% CI Lower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dirty="0">
                          <a:effectLst/>
                        </a:rPr>
                        <a:t>95% CI Upper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5236069"/>
                  </a:ext>
                </a:extLst>
              </a:tr>
              <a:tr h="457200">
                <a:tc>
                  <a:txBody>
                    <a:bodyPr/>
                    <a:lstStyle/>
                    <a:p>
                      <a:pPr marL="0" marR="0">
                        <a:spcBef>
                          <a:spcPts val="240"/>
                        </a:spcBef>
                        <a:spcAft>
                          <a:spcPts val="240"/>
                        </a:spcAft>
                      </a:pPr>
                      <a:r>
                        <a:rPr lang="en-US" sz="2000" dirty="0">
                          <a:effectLst/>
                        </a:rPr>
                        <a:t>Gender, female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.019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.642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-.238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.386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15466837"/>
                  </a:ext>
                </a:extLst>
              </a:tr>
              <a:tr h="457200">
                <a:tc>
                  <a:txBody>
                    <a:bodyPr/>
                    <a:lstStyle/>
                    <a:p>
                      <a:pPr marL="0" marR="0">
                        <a:spcBef>
                          <a:spcPts val="240"/>
                        </a:spcBef>
                        <a:spcAft>
                          <a:spcPts val="240"/>
                        </a:spcAft>
                      </a:pPr>
                      <a:r>
                        <a:rPr lang="en-US" sz="2000" dirty="0">
                          <a:effectLst/>
                        </a:rPr>
                        <a:t>Age group, 18-34</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b="1" dirty="0">
                          <a:effectLst/>
                        </a:rPr>
                        <a:t>.180</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b="1" dirty="0">
                          <a:effectLst/>
                        </a:rPr>
                        <a:t>&lt;.001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.538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1.373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89775352"/>
                  </a:ext>
                </a:extLst>
              </a:tr>
              <a:tr h="457200">
                <a:tc>
                  <a:txBody>
                    <a:bodyPr/>
                    <a:lstStyle/>
                    <a:p>
                      <a:pPr marL="0" marR="0">
                        <a:spcBef>
                          <a:spcPts val="240"/>
                        </a:spcBef>
                        <a:spcAft>
                          <a:spcPts val="240"/>
                        </a:spcAft>
                      </a:pPr>
                      <a:r>
                        <a:rPr lang="en-US" sz="2000">
                          <a:effectLst/>
                        </a:rPr>
                        <a:t>Population density, rural</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-.016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.697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-.501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.335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6533919"/>
                  </a:ext>
                </a:extLst>
              </a:tr>
              <a:tr h="457200">
                <a:tc>
                  <a:txBody>
                    <a:bodyPr/>
                    <a:lstStyle/>
                    <a:p>
                      <a:pPr marL="0" marR="0">
                        <a:spcBef>
                          <a:spcPts val="240"/>
                        </a:spcBef>
                        <a:spcAft>
                          <a:spcPts val="240"/>
                        </a:spcAft>
                      </a:pPr>
                      <a:r>
                        <a:rPr lang="en-US" sz="2000">
                          <a:effectLst/>
                        </a:rPr>
                        <a:t>Education, college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.026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.544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-.260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.493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62818611"/>
                  </a:ext>
                </a:extLst>
              </a:tr>
              <a:tr h="457200">
                <a:tc>
                  <a:txBody>
                    <a:bodyPr/>
                    <a:lstStyle/>
                    <a:p>
                      <a:pPr marL="0" marR="0">
                        <a:spcBef>
                          <a:spcPts val="240"/>
                        </a:spcBef>
                        <a:spcAft>
                          <a:spcPts val="240"/>
                        </a:spcAft>
                      </a:pPr>
                      <a:r>
                        <a:rPr lang="en-US" sz="2000">
                          <a:effectLst/>
                        </a:rPr>
                        <a:t>Employed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b="1" dirty="0">
                          <a:effectLst/>
                        </a:rPr>
                        <a:t>-.235</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b="1" dirty="0">
                          <a:effectLst/>
                        </a:rPr>
                        <a:t>&lt;.001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dirty="0">
                          <a:effectLst/>
                        </a:rPr>
                        <a:t>-1.25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-.613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31608227"/>
                  </a:ext>
                </a:extLst>
              </a:tr>
              <a:tr h="457200">
                <a:tc>
                  <a:txBody>
                    <a:bodyPr/>
                    <a:lstStyle/>
                    <a:p>
                      <a:pPr marL="0" marR="0">
                        <a:spcBef>
                          <a:spcPts val="240"/>
                        </a:spcBef>
                        <a:spcAft>
                          <a:spcPts val="240"/>
                        </a:spcAft>
                      </a:pPr>
                      <a:r>
                        <a:rPr lang="en-US" sz="2000">
                          <a:effectLst/>
                        </a:rPr>
                        <a:t>Race/Ethnicity, non-white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.036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.386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-.198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.513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54511954"/>
                  </a:ext>
                </a:extLst>
              </a:tr>
              <a:tr h="457200">
                <a:tc>
                  <a:txBody>
                    <a:bodyPr/>
                    <a:lstStyle/>
                    <a:p>
                      <a:pPr marL="0" marR="0">
                        <a:spcBef>
                          <a:spcPts val="240"/>
                        </a:spcBef>
                        <a:spcAft>
                          <a:spcPts val="240"/>
                        </a:spcAft>
                      </a:pPr>
                      <a:r>
                        <a:rPr lang="en-US" sz="2000">
                          <a:effectLst/>
                        </a:rPr>
                        <a:t>Income level, &lt; 100% FPL</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b="1" dirty="0">
                          <a:effectLst/>
                        </a:rPr>
                        <a:t>-.145</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b="1" dirty="0">
                          <a:effectLst/>
                        </a:rPr>
                        <a:t>&lt;.001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dirty="0">
                          <a:effectLst/>
                        </a:rPr>
                        <a:t>-.033</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-.010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97249799"/>
                  </a:ext>
                </a:extLst>
              </a:tr>
              <a:tr h="457200">
                <a:tc>
                  <a:txBody>
                    <a:bodyPr/>
                    <a:lstStyle/>
                    <a:p>
                      <a:pPr marL="0" marR="0">
                        <a:spcBef>
                          <a:spcPts val="240"/>
                        </a:spcBef>
                        <a:spcAft>
                          <a:spcPts val="240"/>
                        </a:spcAft>
                      </a:pPr>
                      <a:r>
                        <a:rPr lang="en-US" sz="2000">
                          <a:effectLst/>
                        </a:rPr>
                        <a:t>Health status, fair/poor</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b="1" dirty="0">
                          <a:effectLst/>
                        </a:rPr>
                        <a:t>.198</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b="1" dirty="0">
                          <a:effectLst/>
                        </a:rPr>
                        <a:t>&lt;.001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a:effectLst/>
                        </a:rPr>
                        <a:t>.481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40"/>
                        </a:spcBef>
                        <a:spcAft>
                          <a:spcPts val="240"/>
                        </a:spcAft>
                      </a:pPr>
                      <a:r>
                        <a:rPr lang="en-US" sz="2000" dirty="0">
                          <a:effectLst/>
                        </a:rPr>
                        <a:t>1.116</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0832028"/>
                  </a:ext>
                </a:extLst>
              </a:tr>
            </a:tbl>
          </a:graphicData>
        </a:graphic>
      </p:graphicFrame>
    </p:spTree>
    <p:extLst>
      <p:ext uri="{BB962C8B-B14F-4D97-AF65-F5344CB8AC3E}">
        <p14:creationId xmlns:p14="http://schemas.microsoft.com/office/powerpoint/2010/main" val="2261858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62784" y="197532"/>
            <a:ext cx="7704667" cy="977461"/>
          </a:xfrm>
        </p:spPr>
        <p:txBody>
          <a:bodyPr/>
          <a:lstStyle/>
          <a:p>
            <a:r>
              <a:rPr lang="en-US" dirty="0"/>
              <a:t>Importance</a:t>
            </a:r>
          </a:p>
        </p:txBody>
      </p:sp>
      <p:sp>
        <p:nvSpPr>
          <p:cNvPr id="3" name="TextBox 2">
            <a:extLst>
              <a:ext uri="{FF2B5EF4-FFF2-40B4-BE49-F238E27FC236}">
                <a16:creationId xmlns:a16="http://schemas.microsoft.com/office/drawing/2014/main" id="{CD8DBF45-5DE2-40D6-8F7B-C7F04A80408F}"/>
              </a:ext>
            </a:extLst>
          </p:cNvPr>
          <p:cNvSpPr txBox="1"/>
          <p:nvPr/>
        </p:nvSpPr>
        <p:spPr>
          <a:xfrm>
            <a:off x="272427" y="1174993"/>
            <a:ext cx="8599145" cy="6091411"/>
          </a:xfrm>
          <a:prstGeom prst="rect">
            <a:avLst/>
          </a:prstGeom>
          <a:noFill/>
        </p:spPr>
        <p:txBody>
          <a:bodyPr wrap="square" rtlCol="0">
            <a:spAutoFit/>
          </a:bodyPr>
          <a:lstStyle/>
          <a:p>
            <a:pPr marL="285750" indent="-285750">
              <a:lnSpc>
                <a:spcPts val="3100"/>
              </a:lnSpc>
              <a:spcBef>
                <a:spcPts val="1200"/>
              </a:spcBef>
              <a:buFont typeface="Arial" panose="020B0604020202020204" pitchFamily="34" charset="0"/>
              <a:buChar char="•"/>
            </a:pPr>
            <a:r>
              <a:rPr lang="en-US" sz="2800" dirty="0"/>
              <a:t>Community participation and social connectedness are essential to overall health; improving participation and connectedness is thus a public health issue </a:t>
            </a:r>
            <a:r>
              <a:rPr lang="en-US" sz="2000" dirty="0"/>
              <a:t>(e.g., Holt-</a:t>
            </a:r>
            <a:r>
              <a:rPr lang="en-US" sz="2000" dirty="0" err="1"/>
              <a:t>Lundstad</a:t>
            </a:r>
            <a:r>
              <a:rPr lang="en-US" sz="2000" dirty="0"/>
              <a:t>, 2020)</a:t>
            </a:r>
          </a:p>
          <a:p>
            <a:pPr marL="285750" indent="-285750">
              <a:lnSpc>
                <a:spcPts val="3100"/>
              </a:lnSpc>
              <a:spcBef>
                <a:spcPts val="1200"/>
              </a:spcBef>
              <a:buFont typeface="Arial" panose="020B0604020202020204" pitchFamily="34" charset="0"/>
              <a:buChar char="•"/>
            </a:pPr>
            <a:r>
              <a:rPr lang="en-US" sz="2800" dirty="0"/>
              <a:t>People with physical disabilities encounter numerous barriers to participation/connectedness including inaccessible environments, health issues, transportation barriers and limited financial resources </a:t>
            </a:r>
            <a:r>
              <a:rPr lang="en-US" sz="2000" dirty="0"/>
              <a:t>(Barclay et al, 2015, 2016)</a:t>
            </a:r>
          </a:p>
          <a:p>
            <a:pPr marL="285750" indent="-285750">
              <a:lnSpc>
                <a:spcPts val="3100"/>
              </a:lnSpc>
              <a:spcBef>
                <a:spcPts val="1200"/>
              </a:spcBef>
              <a:buFont typeface="Arial" panose="020B0604020202020204" pitchFamily="34" charset="0"/>
              <a:buChar char="•"/>
            </a:pPr>
            <a:r>
              <a:rPr lang="en-US" sz="2800" dirty="0"/>
              <a:t>Understanding specific factors related to decreased participation/connectedness can inform interventions and supports</a:t>
            </a:r>
          </a:p>
          <a:p>
            <a:pPr marL="285750" indent="-285750">
              <a:lnSpc>
                <a:spcPts val="3100"/>
              </a:lnSpc>
              <a:spcBef>
                <a:spcPts val="1200"/>
              </a:spcBef>
              <a:buFont typeface="Arial" panose="020B0604020202020204" pitchFamily="34" charset="0"/>
              <a:buChar char="•"/>
            </a:pPr>
            <a:endParaRPr lang="en-US" sz="2800" dirty="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340897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65CF849-7390-44B6-9EA5-A5A688A759F4}"/>
              </a:ext>
            </a:extLst>
          </p:cNvPr>
          <p:cNvSpPr>
            <a:spLocks noGrp="1"/>
          </p:cNvSpPr>
          <p:nvPr>
            <p:ph type="title"/>
          </p:nvPr>
        </p:nvSpPr>
        <p:spPr>
          <a:xfrm>
            <a:off x="683834" y="129941"/>
            <a:ext cx="7704137" cy="842211"/>
          </a:xfrm>
        </p:spPr>
        <p:txBody>
          <a:bodyPr/>
          <a:lstStyle/>
          <a:p>
            <a:r>
              <a:rPr lang="en-US" dirty="0"/>
              <a:t>Methods</a:t>
            </a:r>
          </a:p>
        </p:txBody>
      </p:sp>
      <p:sp>
        <p:nvSpPr>
          <p:cNvPr id="5" name="TextBox 4">
            <a:extLst>
              <a:ext uri="{FF2B5EF4-FFF2-40B4-BE49-F238E27FC236}">
                <a16:creationId xmlns:a16="http://schemas.microsoft.com/office/drawing/2014/main" id="{2BD3795B-6935-4750-B46D-936940A6F733}"/>
              </a:ext>
            </a:extLst>
          </p:cNvPr>
          <p:cNvSpPr txBox="1"/>
          <p:nvPr/>
        </p:nvSpPr>
        <p:spPr>
          <a:xfrm>
            <a:off x="293568" y="1087655"/>
            <a:ext cx="8513548" cy="5273238"/>
          </a:xfrm>
          <a:prstGeom prst="rect">
            <a:avLst/>
          </a:prstGeom>
          <a:noFill/>
        </p:spPr>
        <p:txBody>
          <a:bodyPr wrap="square">
            <a:spAutoFit/>
          </a:bodyPr>
          <a:lstStyle/>
          <a:p>
            <a:pPr marL="285750" indent="-285750">
              <a:lnSpc>
                <a:spcPts val="2900"/>
              </a:lnSpc>
              <a:spcBef>
                <a:spcPts val="1200"/>
              </a:spcBef>
              <a:buFont typeface="Arial" panose="020B0604020202020204" pitchFamily="34" charset="0"/>
              <a:buChar char="•"/>
            </a:pPr>
            <a:r>
              <a:rPr lang="en-US" sz="2800" dirty="0"/>
              <a:t>Used primary data from the National Survey on Health &amp; Disability (NSHD) to</a:t>
            </a:r>
          </a:p>
          <a:p>
            <a:pPr lvl="1">
              <a:lnSpc>
                <a:spcPts val="2900"/>
              </a:lnSpc>
              <a:spcBef>
                <a:spcPts val="1200"/>
              </a:spcBef>
            </a:pPr>
            <a:r>
              <a:rPr lang="en-US" sz="2800" dirty="0"/>
              <a:t>1) better understand participation/connectedness for people with mobility disabilities compared to other disability groups and </a:t>
            </a:r>
          </a:p>
          <a:p>
            <a:pPr lvl="1">
              <a:lnSpc>
                <a:spcPts val="2900"/>
              </a:lnSpc>
              <a:spcBef>
                <a:spcPts val="1200"/>
              </a:spcBef>
            </a:pPr>
            <a:r>
              <a:rPr lang="en-US" sz="2800" dirty="0"/>
              <a:t>2) identify specific factors related to levels of participation/connectedness for people with mobility disabilities</a:t>
            </a:r>
          </a:p>
          <a:p>
            <a:pPr marL="285750" indent="-285750">
              <a:lnSpc>
                <a:spcPts val="3100"/>
              </a:lnSpc>
              <a:spcBef>
                <a:spcPts val="1200"/>
              </a:spcBef>
              <a:buFont typeface="Arial" panose="020B0604020202020204" pitchFamily="34" charset="0"/>
              <a:buChar char="•"/>
            </a:pPr>
            <a:r>
              <a:rPr lang="en-US" sz="2800" dirty="0"/>
              <a:t>Sample is working age adults with disabilities, ages 18-64; n=2,156</a:t>
            </a:r>
          </a:p>
          <a:p>
            <a:pPr marL="285750" indent="-285750">
              <a:lnSpc>
                <a:spcPts val="3100"/>
              </a:lnSpc>
              <a:spcBef>
                <a:spcPts val="1200"/>
              </a:spcBef>
              <a:buFont typeface="Arial" panose="020B0604020202020204" pitchFamily="34" charset="0"/>
              <a:buChar char="•"/>
            </a:pPr>
            <a:r>
              <a:rPr lang="en-US" sz="2800" dirty="0"/>
              <a:t>Survey fielded Oct 2019 to Jan 2020 (pre-pandemic), Wave 2</a:t>
            </a:r>
          </a:p>
        </p:txBody>
      </p:sp>
    </p:spTree>
    <p:extLst>
      <p:ext uri="{BB962C8B-B14F-4D97-AF65-F5344CB8AC3E}">
        <p14:creationId xmlns:p14="http://schemas.microsoft.com/office/powerpoint/2010/main" val="647577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16E65-9781-404F-88C3-EA3F0E71BE59}"/>
              </a:ext>
            </a:extLst>
          </p:cNvPr>
          <p:cNvSpPr>
            <a:spLocks noGrp="1"/>
          </p:cNvSpPr>
          <p:nvPr>
            <p:ph type="title"/>
          </p:nvPr>
        </p:nvSpPr>
        <p:spPr>
          <a:xfrm>
            <a:off x="719666" y="188262"/>
            <a:ext cx="7704667" cy="704707"/>
          </a:xfrm>
        </p:spPr>
        <p:txBody>
          <a:bodyPr/>
          <a:lstStyle/>
          <a:p>
            <a:r>
              <a:rPr lang="en-US" dirty="0"/>
              <a:t>Measures</a:t>
            </a:r>
          </a:p>
        </p:txBody>
      </p:sp>
      <p:sp>
        <p:nvSpPr>
          <p:cNvPr id="3" name="TextBox 2">
            <a:extLst>
              <a:ext uri="{FF2B5EF4-FFF2-40B4-BE49-F238E27FC236}">
                <a16:creationId xmlns:a16="http://schemas.microsoft.com/office/drawing/2014/main" id="{AD3CE11E-4EFB-4F5B-8B99-F9F552CBEC76}"/>
              </a:ext>
            </a:extLst>
          </p:cNvPr>
          <p:cNvSpPr txBox="1"/>
          <p:nvPr/>
        </p:nvSpPr>
        <p:spPr>
          <a:xfrm>
            <a:off x="318595" y="450439"/>
            <a:ext cx="8707937" cy="6106800"/>
          </a:xfrm>
          <a:prstGeom prst="rect">
            <a:avLst/>
          </a:prstGeom>
          <a:noFill/>
        </p:spPr>
        <p:txBody>
          <a:bodyPr wrap="square" rtlCol="0">
            <a:spAutoFit/>
          </a:bodyPr>
          <a:lstStyle/>
          <a:p>
            <a:pPr marL="285750" indent="-285750">
              <a:lnSpc>
                <a:spcPts val="3100"/>
              </a:lnSpc>
              <a:spcBef>
                <a:spcPts val="1200"/>
              </a:spcBef>
              <a:buFont typeface="Arial" panose="020B0604020202020204" pitchFamily="34" charset="0"/>
              <a:buChar char="•"/>
            </a:pPr>
            <a:endParaRPr lang="en-US" sz="2600" dirty="0"/>
          </a:p>
          <a:p>
            <a:pPr marL="285750" indent="-285750">
              <a:spcBef>
                <a:spcPts val="1200"/>
              </a:spcBef>
              <a:buFont typeface="Arial" panose="020B0604020202020204" pitchFamily="34" charset="0"/>
              <a:buChar char="•"/>
            </a:pPr>
            <a:r>
              <a:rPr lang="en-US" sz="2700" dirty="0"/>
              <a:t>We focused on three measures:</a:t>
            </a:r>
          </a:p>
          <a:p>
            <a:pPr marL="742950" lvl="1" indent="-285750">
              <a:spcBef>
                <a:spcPts val="1200"/>
              </a:spcBef>
              <a:buFont typeface="Arial" panose="020B0604020202020204" pitchFamily="34" charset="0"/>
              <a:buChar char="•"/>
            </a:pPr>
            <a:r>
              <a:rPr lang="en-US" sz="2700" dirty="0">
                <a:ea typeface="Times New Roman" panose="02020603050405020304" pitchFamily="18" charset="0"/>
              </a:rPr>
              <a:t>S</a:t>
            </a:r>
            <a:r>
              <a:rPr lang="en-US" sz="2700" dirty="0">
                <a:effectLst/>
                <a:ea typeface="Times New Roman" panose="02020603050405020304" pitchFamily="18" charset="0"/>
              </a:rPr>
              <a:t>ocial isolation: </a:t>
            </a:r>
            <a:r>
              <a:rPr lang="en-US" sz="2700" b="0" i="0" u="none" strike="noStrike" baseline="0" dirty="0"/>
              <a:t>I feel that I am isolated from other people and my community, 1=not at all and 5=very much (PROMIS; </a:t>
            </a:r>
            <a:r>
              <a:rPr lang="en-US" sz="2700" b="0" i="0" u="none" strike="noStrike" baseline="0" dirty="0">
                <a:hlinkClick r:id="rId2"/>
              </a:rPr>
              <a:t>https://www.promishealth.org/</a:t>
            </a:r>
            <a:r>
              <a:rPr lang="en-US" sz="2700" dirty="0"/>
              <a:t>)</a:t>
            </a:r>
            <a:endParaRPr lang="en-US" sz="2700" dirty="0">
              <a:effectLst/>
              <a:ea typeface="Times New Roman" panose="02020603050405020304" pitchFamily="18" charset="0"/>
            </a:endParaRPr>
          </a:p>
          <a:p>
            <a:pPr marL="742950" lvl="1" indent="-285750">
              <a:spcBef>
                <a:spcPts val="1200"/>
              </a:spcBef>
              <a:buFont typeface="Arial" panose="020B0604020202020204" pitchFamily="34" charset="0"/>
              <a:buChar char="•"/>
            </a:pPr>
            <a:r>
              <a:rPr lang="en-US" sz="2700" dirty="0">
                <a:ea typeface="Times New Roman" panose="02020603050405020304" pitchFamily="18" charset="0"/>
              </a:rPr>
              <a:t>S</a:t>
            </a:r>
            <a:r>
              <a:rPr lang="en-US" sz="2700" dirty="0">
                <a:effectLst/>
                <a:ea typeface="Times New Roman" panose="02020603050405020304" pitchFamily="18" charset="0"/>
              </a:rPr>
              <a:t>atisfaction with social activities: </a:t>
            </a:r>
            <a:r>
              <a:rPr lang="en-US" sz="2700" b="0" i="0" u="none" strike="noStrike" baseline="0" dirty="0"/>
              <a:t>I am satisfied with my current level of social activity, 1=not at all and 5=very much (PROMIS)</a:t>
            </a:r>
            <a:endParaRPr lang="en-US" sz="2700" dirty="0">
              <a:effectLst/>
              <a:ea typeface="Times New Roman" panose="02020603050405020304" pitchFamily="18" charset="0"/>
            </a:endParaRPr>
          </a:p>
          <a:p>
            <a:pPr marL="744538" lvl="1" indent="-287338">
              <a:spcBef>
                <a:spcPts val="1200"/>
              </a:spcBef>
              <a:buFont typeface="Arial" panose="020B0604020202020204" pitchFamily="34" charset="0"/>
              <a:buChar char="•"/>
            </a:pPr>
            <a:r>
              <a:rPr lang="en-US" sz="2700" dirty="0"/>
              <a:t>Loneliness Scale (Hughes et al., 2004): </a:t>
            </a:r>
            <a:r>
              <a:rPr lang="en-US" sz="2700" b="0" i="0" u="none" strike="noStrike" baseline="0" dirty="0"/>
              <a:t>1) How often do you feel you lack companionship?; 2) How often do you feel left out?; and 3) How often do you feel isolated from others? </a:t>
            </a:r>
            <a:r>
              <a:rPr lang="en-US" sz="2700" dirty="0"/>
              <a:t>   Total score 3 to 9</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3117279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68F2DA4-02F3-4750-9E39-4E1F849E8B93}"/>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359244595"/>
              </p:ext>
            </p:extLst>
          </p:nvPr>
        </p:nvGraphicFramePr>
        <p:xfrm>
          <a:off x="165100" y="610106"/>
          <a:ext cx="8772712" cy="3943477"/>
        </p:xfrm>
        <a:graphic>
          <a:graphicData uri="http://schemas.openxmlformats.org/drawingml/2006/table">
            <a:tbl>
              <a:tblPr firstRow="1" firstCol="1" bandRow="1">
                <a:tableStyleId>{5940675A-B579-460E-94D1-54222C63F5DA}</a:tableStyleId>
              </a:tblPr>
              <a:tblGrid>
                <a:gridCol w="3309620">
                  <a:extLst>
                    <a:ext uri="{9D8B030D-6E8A-4147-A177-3AD203B41FA5}">
                      <a16:colId xmlns:a16="http://schemas.microsoft.com/office/drawing/2014/main" val="1145923207"/>
                    </a:ext>
                  </a:extLst>
                </a:gridCol>
                <a:gridCol w="2047539">
                  <a:extLst>
                    <a:ext uri="{9D8B030D-6E8A-4147-A177-3AD203B41FA5}">
                      <a16:colId xmlns:a16="http://schemas.microsoft.com/office/drawing/2014/main" val="1833561062"/>
                    </a:ext>
                  </a:extLst>
                </a:gridCol>
                <a:gridCol w="2366682">
                  <a:extLst>
                    <a:ext uri="{9D8B030D-6E8A-4147-A177-3AD203B41FA5}">
                      <a16:colId xmlns:a16="http://schemas.microsoft.com/office/drawing/2014/main" val="3590168090"/>
                    </a:ext>
                  </a:extLst>
                </a:gridCol>
                <a:gridCol w="1048871">
                  <a:extLst>
                    <a:ext uri="{9D8B030D-6E8A-4147-A177-3AD203B41FA5}">
                      <a16:colId xmlns:a16="http://schemas.microsoft.com/office/drawing/2014/main" val="1122116010"/>
                    </a:ext>
                  </a:extLst>
                </a:gridCol>
              </a:tblGrid>
              <a:tr h="2794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2100"/>
                        </a:lnSpc>
                        <a:spcBef>
                          <a:spcPts val="300"/>
                        </a:spcBef>
                        <a:spcAft>
                          <a:spcPts val="300"/>
                        </a:spcAft>
                      </a:pPr>
                      <a:r>
                        <a:rPr lang="en-US" sz="2000" dirty="0">
                          <a:effectLst/>
                        </a:rPr>
                        <a:t>Physical/ mobility</a:t>
                      </a:r>
                      <a:br>
                        <a:rPr lang="en-US" sz="2000" dirty="0">
                          <a:effectLst/>
                        </a:rPr>
                      </a:br>
                      <a:r>
                        <a:rPr lang="en-US" sz="2000" dirty="0">
                          <a:effectLst/>
                        </a:rPr>
                        <a:t> (n=621)</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2100"/>
                        </a:lnSpc>
                        <a:spcBef>
                          <a:spcPts val="300"/>
                        </a:spcBef>
                        <a:spcAft>
                          <a:spcPts val="300"/>
                        </a:spcAft>
                      </a:pPr>
                      <a:r>
                        <a:rPr lang="en-US" sz="2000" dirty="0">
                          <a:effectLst/>
                        </a:rPr>
                        <a:t>Not physical/mobility</a:t>
                      </a:r>
                      <a:br>
                        <a:rPr lang="en-US" sz="2000" baseline="30000" dirty="0">
                          <a:effectLst/>
                        </a:rPr>
                      </a:br>
                      <a:r>
                        <a:rPr lang="en-US" sz="2000" dirty="0">
                          <a:effectLst/>
                        </a:rPr>
                        <a:t> (n=1535)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a:t>p</a:t>
                      </a:r>
                      <a:r>
                        <a:rPr lang="en-US" dirty="0"/>
                        <a:t>-value</a:t>
                      </a:r>
                      <a:r>
                        <a:rPr lang="en-US" sz="15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1941770"/>
                  </a:ext>
                </a:extLst>
              </a:tr>
              <a:tr h="192765">
                <a:tc>
                  <a:txBody>
                    <a:bodyPr/>
                    <a:lstStyle/>
                    <a:p>
                      <a:pPr marL="0" marR="0">
                        <a:lnSpc>
                          <a:spcPct val="107000"/>
                        </a:lnSpc>
                        <a:spcBef>
                          <a:spcPts val="300"/>
                        </a:spcBef>
                        <a:spcAft>
                          <a:spcPts val="300"/>
                        </a:spcAft>
                      </a:pPr>
                      <a:r>
                        <a:rPr lang="en-US" sz="2000" b="1" dirty="0">
                          <a:effectLst/>
                        </a:rPr>
                        <a:t>Age, mean (SD, range)</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300"/>
                        </a:spcBef>
                        <a:spcAft>
                          <a:spcPts val="300"/>
                        </a:spcAft>
                      </a:pPr>
                      <a:r>
                        <a:rPr lang="en-US" sz="2000" b="1" dirty="0">
                          <a:effectLst/>
                        </a:rPr>
                        <a:t>48.0 (13.8, 18-64)</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300"/>
                        </a:spcBef>
                        <a:spcAft>
                          <a:spcPts val="300"/>
                        </a:spcAft>
                      </a:pPr>
                      <a:r>
                        <a:rPr lang="en-US" sz="2000" b="1" dirty="0">
                          <a:effectLst/>
                        </a:rPr>
                        <a:t>41.7 (11.6, 18-64)</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300"/>
                        </a:spcBef>
                        <a:spcAft>
                          <a:spcPts val="300"/>
                        </a:spcAft>
                      </a:pPr>
                      <a:r>
                        <a:rPr lang="en-US" sz="2000" b="1" dirty="0">
                          <a:effectLst/>
                        </a:rPr>
                        <a:t>&lt;.0001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2019022"/>
                  </a:ext>
                </a:extLst>
              </a:tr>
              <a:tr h="0">
                <a:tc>
                  <a:txBody>
                    <a:bodyPr/>
                    <a:lstStyle/>
                    <a:p>
                      <a:pPr marL="0" marR="0" indent="0">
                        <a:lnSpc>
                          <a:spcPct val="107000"/>
                        </a:lnSpc>
                        <a:spcBef>
                          <a:spcPts val="300"/>
                        </a:spcBef>
                        <a:spcAft>
                          <a:spcPts val="300"/>
                        </a:spcAft>
                      </a:pPr>
                      <a:r>
                        <a:rPr lang="en-US" sz="2000" dirty="0">
                          <a:effectLst/>
                        </a:rPr>
                        <a:t>Female,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52.5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51.4</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 .083</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tc>
                <a:extLst>
                  <a:ext uri="{0D108BD9-81ED-4DB2-BD59-A6C34878D82A}">
                    <a16:rowId xmlns:a16="http://schemas.microsoft.com/office/drawing/2014/main" val="2447800022"/>
                  </a:ext>
                </a:extLst>
              </a:tr>
              <a:tr h="192765">
                <a:tc>
                  <a:txBody>
                    <a:bodyPr/>
                    <a:lstStyle/>
                    <a:p>
                      <a:pPr marL="0" marR="0">
                        <a:lnSpc>
                          <a:spcPct val="107000"/>
                        </a:lnSpc>
                        <a:spcBef>
                          <a:spcPts val="300"/>
                        </a:spcBef>
                        <a:spcAft>
                          <a:spcPts val="300"/>
                        </a:spcAft>
                      </a:pPr>
                      <a:r>
                        <a:rPr lang="en-US" sz="2000" b="1" dirty="0">
                          <a:effectLst/>
                        </a:rPr>
                        <a:t>Race/ethnicity, % non-White</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30.2</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36.9</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&lt;.01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tc>
                <a:extLst>
                  <a:ext uri="{0D108BD9-81ED-4DB2-BD59-A6C34878D82A}">
                    <a16:rowId xmlns:a16="http://schemas.microsoft.com/office/drawing/2014/main" val="2852100226"/>
                  </a:ext>
                </a:extLst>
              </a:tr>
              <a:tr h="229482">
                <a:tc>
                  <a:txBody>
                    <a:bodyPr/>
                    <a:lstStyle/>
                    <a:p>
                      <a:pPr marL="0" marR="0">
                        <a:lnSpc>
                          <a:spcPct val="107000"/>
                        </a:lnSpc>
                        <a:spcBef>
                          <a:spcPts val="300"/>
                        </a:spcBef>
                        <a:spcAft>
                          <a:spcPts val="300"/>
                        </a:spcAft>
                      </a:pPr>
                      <a:r>
                        <a:rPr lang="en-US" sz="2000" dirty="0">
                          <a:effectLst/>
                        </a:rPr>
                        <a:t>Education, % with no college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57.6</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57.3</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a:effectLst/>
                        </a:rPr>
                        <a:t>.901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tc>
                <a:extLst>
                  <a:ext uri="{0D108BD9-81ED-4DB2-BD59-A6C34878D82A}">
                    <a16:rowId xmlns:a16="http://schemas.microsoft.com/office/drawing/2014/main" val="1264293735"/>
                  </a:ext>
                </a:extLst>
              </a:tr>
              <a:tr h="229482">
                <a:tc>
                  <a:txBody>
                    <a:bodyPr/>
                    <a:lstStyle/>
                    <a:p>
                      <a:pPr marL="0" marR="0">
                        <a:lnSpc>
                          <a:spcPct val="107000"/>
                        </a:lnSpc>
                        <a:spcBef>
                          <a:spcPts val="300"/>
                        </a:spcBef>
                        <a:spcAft>
                          <a:spcPts val="300"/>
                        </a:spcAft>
                      </a:pPr>
                      <a:r>
                        <a:rPr lang="en-US" sz="2000" dirty="0">
                          <a:effectLst/>
                        </a:rPr>
                        <a:t>Marital status, % married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8.4</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7.4</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a:effectLst/>
                        </a:rPr>
                        <a:t>.426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tc>
                <a:extLst>
                  <a:ext uri="{0D108BD9-81ED-4DB2-BD59-A6C34878D82A}">
                    <a16:rowId xmlns:a16="http://schemas.microsoft.com/office/drawing/2014/main" val="3172892196"/>
                  </a:ext>
                </a:extLst>
              </a:tr>
              <a:tr h="229482">
                <a:tc>
                  <a:txBody>
                    <a:bodyPr/>
                    <a:lstStyle/>
                    <a:p>
                      <a:pPr marL="0" marR="0">
                        <a:lnSpc>
                          <a:spcPct val="107000"/>
                        </a:lnSpc>
                        <a:spcBef>
                          <a:spcPts val="300"/>
                        </a:spcBef>
                        <a:spcAft>
                          <a:spcPts val="300"/>
                        </a:spcAft>
                      </a:pPr>
                      <a:r>
                        <a:rPr lang="en-US" sz="2000" dirty="0">
                          <a:effectLst/>
                        </a:rPr>
                        <a:t>Parent status, % w/ kids &lt;19</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a:effectLst/>
                        </a:rPr>
                        <a:t>19.2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20.4</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.535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tc>
                <a:extLst>
                  <a:ext uri="{0D108BD9-81ED-4DB2-BD59-A6C34878D82A}">
                    <a16:rowId xmlns:a16="http://schemas.microsoft.com/office/drawing/2014/main" val="1940641292"/>
                  </a:ext>
                </a:extLst>
              </a:tr>
              <a:tr h="192765">
                <a:tc>
                  <a:txBody>
                    <a:bodyPr/>
                    <a:lstStyle/>
                    <a:p>
                      <a:pPr marL="0" marR="0">
                        <a:lnSpc>
                          <a:spcPct val="107000"/>
                        </a:lnSpc>
                        <a:spcBef>
                          <a:spcPts val="300"/>
                        </a:spcBef>
                        <a:spcAft>
                          <a:spcPts val="300"/>
                        </a:spcAft>
                      </a:pPr>
                      <a:r>
                        <a:rPr lang="en-US" sz="2000" b="1" dirty="0">
                          <a:effectLst/>
                        </a:rPr>
                        <a:t>Population density, % rural</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18.3</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8.9</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&lt;.0001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tc>
                <a:extLst>
                  <a:ext uri="{0D108BD9-81ED-4DB2-BD59-A6C34878D82A}">
                    <a16:rowId xmlns:a16="http://schemas.microsoft.com/office/drawing/2014/main" val="3029854432"/>
                  </a:ext>
                </a:extLst>
              </a:tr>
              <a:tr h="192765">
                <a:tc>
                  <a:txBody>
                    <a:bodyPr/>
                    <a:lstStyle/>
                    <a:p>
                      <a:pPr marL="0" marR="0">
                        <a:lnSpc>
                          <a:spcPct val="107000"/>
                        </a:lnSpc>
                        <a:spcBef>
                          <a:spcPts val="300"/>
                        </a:spcBef>
                        <a:spcAft>
                          <a:spcPts val="300"/>
                        </a:spcAft>
                      </a:pPr>
                      <a:r>
                        <a:rPr lang="en-US" sz="2000" b="1" dirty="0">
                          <a:effectLst/>
                        </a:rPr>
                        <a:t>Employed, %</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44.7</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54.1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&lt;.001</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tc>
                <a:extLst>
                  <a:ext uri="{0D108BD9-81ED-4DB2-BD59-A6C34878D82A}">
                    <a16:rowId xmlns:a16="http://schemas.microsoft.com/office/drawing/2014/main" val="3761759998"/>
                  </a:ext>
                </a:extLst>
              </a:tr>
              <a:tr h="229482">
                <a:tc>
                  <a:txBody>
                    <a:bodyPr/>
                    <a:lstStyle/>
                    <a:p>
                      <a:pPr marL="0" marR="0">
                        <a:lnSpc>
                          <a:spcPct val="107000"/>
                        </a:lnSpc>
                        <a:spcBef>
                          <a:spcPts val="300"/>
                        </a:spcBef>
                        <a:spcAft>
                          <a:spcPts val="300"/>
                        </a:spcAft>
                      </a:pPr>
                      <a:r>
                        <a:rPr lang="en-US" sz="2000">
                          <a:effectLst/>
                        </a:rPr>
                        <a:t>Income level, % below FPL</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a:effectLst/>
                        </a:rPr>
                        <a:t>35.9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34.4</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a:effectLst/>
                        </a:rPr>
                        <a:t>.718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tc>
                <a:extLst>
                  <a:ext uri="{0D108BD9-81ED-4DB2-BD59-A6C34878D82A}">
                    <a16:rowId xmlns:a16="http://schemas.microsoft.com/office/drawing/2014/main" val="2874216344"/>
                  </a:ext>
                </a:extLst>
              </a:tr>
              <a:tr h="229482">
                <a:tc>
                  <a:txBody>
                    <a:bodyPr/>
                    <a:lstStyle/>
                    <a:p>
                      <a:pPr marL="0" marR="0">
                        <a:lnSpc>
                          <a:spcPct val="107000"/>
                        </a:lnSpc>
                        <a:spcBef>
                          <a:spcPts val="300"/>
                        </a:spcBef>
                        <a:spcAft>
                          <a:spcPts val="300"/>
                        </a:spcAft>
                        <a:tabLst>
                          <a:tab pos="151765" algn="l"/>
                        </a:tabLst>
                      </a:pPr>
                      <a:r>
                        <a:rPr lang="en-US" sz="2000">
                          <a:effectLst/>
                        </a:rPr>
                        <a:t>Reports fair or poor health,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41.2</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41.7</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dirty="0">
                          <a:effectLst/>
                        </a:rPr>
                        <a:t>.250</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tc>
                <a:extLst>
                  <a:ext uri="{0D108BD9-81ED-4DB2-BD59-A6C34878D82A}">
                    <a16:rowId xmlns:a16="http://schemas.microsoft.com/office/drawing/2014/main" val="1153567024"/>
                  </a:ext>
                </a:extLst>
              </a:tr>
              <a:tr h="229482">
                <a:tc>
                  <a:txBody>
                    <a:bodyPr/>
                    <a:lstStyle/>
                    <a:p>
                      <a:pPr marL="0" marR="0">
                        <a:lnSpc>
                          <a:spcPct val="107000"/>
                        </a:lnSpc>
                        <a:spcBef>
                          <a:spcPts val="300"/>
                        </a:spcBef>
                        <a:spcAft>
                          <a:spcPts val="300"/>
                        </a:spcAft>
                        <a:tabLst>
                          <a:tab pos="151765" algn="l"/>
                        </a:tabLst>
                      </a:pPr>
                      <a:r>
                        <a:rPr lang="en-US" sz="2000" b="1" dirty="0">
                          <a:effectLst/>
                        </a:rPr>
                        <a:t>Smokes/uses tobacco, %</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22.7</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19.5</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nchor="b"/>
                </a:tc>
                <a:tc>
                  <a:txBody>
                    <a:bodyPr/>
                    <a:lstStyle/>
                    <a:p>
                      <a:pPr marL="0" marR="0" algn="ctr">
                        <a:lnSpc>
                          <a:spcPct val="107000"/>
                        </a:lnSpc>
                        <a:spcBef>
                          <a:spcPts val="300"/>
                        </a:spcBef>
                        <a:spcAft>
                          <a:spcPts val="300"/>
                        </a:spcAft>
                      </a:pPr>
                      <a:r>
                        <a:rPr lang="en-US" sz="2000" b="1" dirty="0">
                          <a:effectLst/>
                        </a:rPr>
                        <a:t>&lt;.05</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13" marR="57813" marT="0" marB="0"/>
                </a:tc>
                <a:extLst>
                  <a:ext uri="{0D108BD9-81ED-4DB2-BD59-A6C34878D82A}">
                    <a16:rowId xmlns:a16="http://schemas.microsoft.com/office/drawing/2014/main" val="3347687296"/>
                  </a:ext>
                </a:extLst>
              </a:tr>
            </a:tbl>
          </a:graphicData>
        </a:graphic>
      </p:graphicFrame>
      <p:sp>
        <p:nvSpPr>
          <p:cNvPr id="4" name="Rectangle 1">
            <a:extLst>
              <a:ext uri="{FF2B5EF4-FFF2-40B4-BE49-F238E27FC236}">
                <a16:creationId xmlns:a16="http://schemas.microsoft.com/office/drawing/2014/main" id="{80B43E96-AC9B-48D2-B723-FE516A0D0A6B}"/>
              </a:ext>
              <a:ext uri="{C183D7F6-B498-43B3-948B-1728B52AA6E4}">
                <adec:decorative xmlns:adec="http://schemas.microsoft.com/office/drawing/2017/decorative" val="1"/>
              </a:ext>
            </a:extLst>
          </p:cNvPr>
          <p:cNvSpPr>
            <a:spLocks noGrp="1" noChangeArrowheads="1"/>
          </p:cNvSpPr>
          <p:nvPr>
            <p:ph type="title" idx="4294967295"/>
          </p:nvPr>
        </p:nvSpPr>
        <p:spPr bwMode="auto">
          <a:xfrm>
            <a:off x="228601" y="7549"/>
            <a:ext cx="9010649" cy="430887"/>
          </a:xfrm>
          <a:prstGeom prst="rect">
            <a:avLst/>
          </a:prstGeom>
          <a:solidFill>
            <a:schemeClr val="bg1"/>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indent="304800" eaLnBrk="0" fontAlgn="base" hangingPunct="0">
              <a:spcBef>
                <a:spcPct val="0"/>
              </a:spcBef>
              <a:spcAft>
                <a:spcPct val="0"/>
              </a:spcAft>
              <a:tabLst>
                <a:tab pos="152400" algn="l"/>
              </a:tabLst>
              <a:defRPr>
                <a:solidFill>
                  <a:schemeClr val="tx1"/>
                </a:solidFill>
                <a:latin typeface="Arial" panose="020B0604020202020204" pitchFamily="34" charset="0"/>
              </a:defRPr>
            </a:lvl1pPr>
            <a:lvl2pPr eaLnBrk="0" fontAlgn="base" hangingPunct="0">
              <a:spcBef>
                <a:spcPct val="0"/>
              </a:spcBef>
              <a:spcAft>
                <a:spcPct val="0"/>
              </a:spcAft>
              <a:tabLst>
                <a:tab pos="152400" algn="l"/>
              </a:tabLst>
              <a:defRPr>
                <a:solidFill>
                  <a:schemeClr val="tx1"/>
                </a:solidFill>
                <a:latin typeface="Arial" panose="020B0604020202020204" pitchFamily="34" charset="0"/>
              </a:defRPr>
            </a:lvl2pPr>
            <a:lvl3pPr eaLnBrk="0" fontAlgn="base" hangingPunct="0">
              <a:spcBef>
                <a:spcPct val="0"/>
              </a:spcBef>
              <a:spcAft>
                <a:spcPct val="0"/>
              </a:spcAft>
              <a:tabLst>
                <a:tab pos="152400" algn="l"/>
              </a:tabLst>
              <a:defRPr>
                <a:solidFill>
                  <a:schemeClr val="tx1"/>
                </a:solidFill>
                <a:latin typeface="Arial" panose="020B0604020202020204" pitchFamily="34" charset="0"/>
              </a:defRPr>
            </a:lvl3pPr>
            <a:lvl4pPr eaLnBrk="0" fontAlgn="base" hangingPunct="0">
              <a:spcBef>
                <a:spcPct val="0"/>
              </a:spcBef>
              <a:spcAft>
                <a:spcPct val="0"/>
              </a:spcAft>
              <a:tabLst>
                <a:tab pos="152400" algn="l"/>
              </a:tabLst>
              <a:defRPr>
                <a:solidFill>
                  <a:schemeClr val="tx1"/>
                </a:solidFill>
                <a:latin typeface="Arial" panose="020B0604020202020204" pitchFamily="34" charset="0"/>
              </a:defRPr>
            </a:lvl4pPr>
            <a:lvl5pPr eaLnBrk="0" fontAlgn="base" hangingPunct="0">
              <a:spcBef>
                <a:spcPct val="0"/>
              </a:spcBef>
              <a:spcAft>
                <a:spcPct val="0"/>
              </a:spcAft>
              <a:tabLst>
                <a:tab pos="152400" algn="l"/>
              </a:tabLst>
              <a:defRPr>
                <a:solidFill>
                  <a:schemeClr val="tx1"/>
                </a:solidFill>
                <a:latin typeface="Arial" panose="020B0604020202020204" pitchFamily="34" charset="0"/>
              </a:defRPr>
            </a:lvl5pPr>
            <a:lvl6pPr eaLnBrk="0" fontAlgn="base" hangingPunct="0">
              <a:spcBef>
                <a:spcPct val="0"/>
              </a:spcBef>
              <a:spcAft>
                <a:spcPct val="0"/>
              </a:spcAft>
              <a:tabLst>
                <a:tab pos="152400" algn="l"/>
              </a:tabLst>
              <a:defRPr>
                <a:solidFill>
                  <a:schemeClr val="tx1"/>
                </a:solidFill>
                <a:latin typeface="Arial" panose="020B0604020202020204" pitchFamily="34" charset="0"/>
              </a:defRPr>
            </a:lvl6pPr>
            <a:lvl7pPr eaLnBrk="0" fontAlgn="base" hangingPunct="0">
              <a:spcBef>
                <a:spcPct val="0"/>
              </a:spcBef>
              <a:spcAft>
                <a:spcPct val="0"/>
              </a:spcAft>
              <a:tabLst>
                <a:tab pos="152400" algn="l"/>
              </a:tabLst>
              <a:defRPr>
                <a:solidFill>
                  <a:schemeClr val="tx1"/>
                </a:solidFill>
                <a:latin typeface="Arial" panose="020B0604020202020204" pitchFamily="34" charset="0"/>
              </a:defRPr>
            </a:lvl7pPr>
            <a:lvl8pPr eaLnBrk="0" fontAlgn="base" hangingPunct="0">
              <a:spcBef>
                <a:spcPct val="0"/>
              </a:spcBef>
              <a:spcAft>
                <a:spcPct val="0"/>
              </a:spcAft>
              <a:tabLst>
                <a:tab pos="152400" algn="l"/>
              </a:tabLst>
              <a:defRPr>
                <a:solidFill>
                  <a:schemeClr val="tx1"/>
                </a:solidFill>
                <a:latin typeface="Arial" panose="020B0604020202020204" pitchFamily="34" charset="0"/>
              </a:defRPr>
            </a:lvl8pPr>
            <a:lvl9pPr eaLnBrk="0" fontAlgn="base" hangingPunct="0">
              <a:spcBef>
                <a:spcPct val="0"/>
              </a:spcBef>
              <a:spcAft>
                <a:spcPct val="0"/>
              </a:spcAft>
              <a:tabLst>
                <a:tab pos="152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52400" algn="l"/>
              </a:tabLst>
              <a:defRPr/>
            </a:pPr>
            <a:r>
              <a:rPr kumimoji="0" lang="en-US" altLang="en-US" sz="22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Calibri" panose="020F0502020204030204" pitchFamily="34" charset="0"/>
              </a:rPr>
              <a:t>NSHD Wave 2 Participant Characteristics (Oct 2019 to Jan 2020)</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5" name="Table 4">
            <a:extLst>
              <a:ext uri="{FF2B5EF4-FFF2-40B4-BE49-F238E27FC236}">
                <a16:creationId xmlns:a16="http://schemas.microsoft.com/office/drawing/2014/main" id="{B7ABB2C7-D3A8-4027-A99B-6618F3C7201F}"/>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705562897"/>
              </p:ext>
            </p:extLst>
          </p:nvPr>
        </p:nvGraphicFramePr>
        <p:xfrm>
          <a:off x="165101" y="4867877"/>
          <a:ext cx="8772712" cy="1551686"/>
        </p:xfrm>
        <a:graphic>
          <a:graphicData uri="http://schemas.openxmlformats.org/drawingml/2006/table">
            <a:tbl>
              <a:tblPr firstRow="1" firstCol="1" bandRow="1">
                <a:tableStyleId>{5940675A-B579-460E-94D1-54222C63F5DA}</a:tableStyleId>
              </a:tblPr>
              <a:tblGrid>
                <a:gridCol w="3501821">
                  <a:extLst>
                    <a:ext uri="{9D8B030D-6E8A-4147-A177-3AD203B41FA5}">
                      <a16:colId xmlns:a16="http://schemas.microsoft.com/office/drawing/2014/main" val="1267948614"/>
                    </a:ext>
                  </a:extLst>
                </a:gridCol>
                <a:gridCol w="1844105">
                  <a:extLst>
                    <a:ext uri="{9D8B030D-6E8A-4147-A177-3AD203B41FA5}">
                      <a16:colId xmlns:a16="http://schemas.microsoft.com/office/drawing/2014/main" val="2546577174"/>
                    </a:ext>
                  </a:extLst>
                </a:gridCol>
                <a:gridCol w="2334209">
                  <a:extLst>
                    <a:ext uri="{9D8B030D-6E8A-4147-A177-3AD203B41FA5}">
                      <a16:colId xmlns:a16="http://schemas.microsoft.com/office/drawing/2014/main" val="3799471443"/>
                    </a:ext>
                  </a:extLst>
                </a:gridCol>
                <a:gridCol w="1092577">
                  <a:extLst>
                    <a:ext uri="{9D8B030D-6E8A-4147-A177-3AD203B41FA5}">
                      <a16:colId xmlns:a16="http://schemas.microsoft.com/office/drawing/2014/main" val="2382703638"/>
                    </a:ext>
                  </a:extLst>
                </a:gridCol>
              </a:tblGrid>
              <a:tr h="211265">
                <a:tc gridSpan="4">
                  <a:txBody>
                    <a:bodyPr/>
                    <a:lstStyle/>
                    <a:p>
                      <a:pPr marL="0" marR="0">
                        <a:lnSpc>
                          <a:spcPct val="107000"/>
                        </a:lnSpc>
                        <a:spcBef>
                          <a:spcPts val="300"/>
                        </a:spcBef>
                        <a:spcAft>
                          <a:spcPts val="300"/>
                        </a:spcAft>
                      </a:pPr>
                      <a:r>
                        <a:rPr lang="en-US" sz="2000" dirty="0">
                          <a:effectLst/>
                        </a:rPr>
                        <a:t>COMMUNITY PARTICIPATION/SOCIAL CONNECTEDNESS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02024611"/>
                  </a:ext>
                </a:extLst>
              </a:tr>
              <a:tr h="211265">
                <a:tc>
                  <a:txBody>
                    <a:bodyPr/>
                    <a:lstStyle/>
                    <a:p>
                      <a:pPr marL="0" marR="0">
                        <a:lnSpc>
                          <a:spcPct val="107000"/>
                        </a:lnSpc>
                        <a:spcBef>
                          <a:spcPts val="300"/>
                        </a:spcBef>
                        <a:spcAft>
                          <a:spcPts val="300"/>
                        </a:spcAft>
                        <a:tabLst>
                          <a:tab pos="151765" algn="l"/>
                        </a:tabLst>
                      </a:pPr>
                      <a:r>
                        <a:rPr lang="en-US" sz="2000" dirty="0">
                          <a:effectLst/>
                        </a:rPr>
                        <a:t>Never has reliable transport,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b"/>
                </a:tc>
                <a:tc>
                  <a:txBody>
                    <a:bodyPr/>
                    <a:lstStyle/>
                    <a:p>
                      <a:pPr marL="0" marR="0" algn="ctr">
                        <a:lnSpc>
                          <a:spcPct val="107000"/>
                        </a:lnSpc>
                        <a:spcBef>
                          <a:spcPts val="300"/>
                        </a:spcBef>
                        <a:spcAft>
                          <a:spcPts val="300"/>
                        </a:spcAft>
                      </a:pPr>
                      <a:r>
                        <a:rPr lang="en-US" sz="2000" dirty="0">
                          <a:effectLst/>
                        </a:rPr>
                        <a:t>3.4</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b"/>
                </a:tc>
                <a:tc>
                  <a:txBody>
                    <a:bodyPr/>
                    <a:lstStyle/>
                    <a:p>
                      <a:pPr marL="0" marR="0" algn="ctr">
                        <a:lnSpc>
                          <a:spcPct val="107000"/>
                        </a:lnSpc>
                        <a:spcBef>
                          <a:spcPts val="300"/>
                        </a:spcBef>
                        <a:spcAft>
                          <a:spcPts val="300"/>
                        </a:spcAft>
                      </a:pPr>
                      <a:r>
                        <a:rPr lang="en-US" sz="2000">
                          <a:effectLst/>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b"/>
                </a:tc>
                <a:tc>
                  <a:txBody>
                    <a:bodyPr/>
                    <a:lstStyle/>
                    <a:p>
                      <a:pPr marL="0" marR="0" algn="ctr">
                        <a:lnSpc>
                          <a:spcPct val="107000"/>
                        </a:lnSpc>
                        <a:spcBef>
                          <a:spcPts val="300"/>
                        </a:spcBef>
                        <a:spcAft>
                          <a:spcPts val="300"/>
                        </a:spcAft>
                      </a:pPr>
                      <a:r>
                        <a:rPr lang="en-US" sz="2000">
                          <a:effectLst/>
                        </a:rPr>
                        <a:t>.099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tc>
                <a:extLst>
                  <a:ext uri="{0D108BD9-81ED-4DB2-BD59-A6C34878D82A}">
                    <a16:rowId xmlns:a16="http://schemas.microsoft.com/office/drawing/2014/main" val="3124254657"/>
                  </a:ext>
                </a:extLst>
              </a:tr>
              <a:tr h="211265">
                <a:tc>
                  <a:txBody>
                    <a:bodyPr/>
                    <a:lstStyle/>
                    <a:p>
                      <a:pPr marL="0" marR="0">
                        <a:lnSpc>
                          <a:spcPct val="107000"/>
                        </a:lnSpc>
                        <a:spcBef>
                          <a:spcPts val="300"/>
                        </a:spcBef>
                        <a:spcAft>
                          <a:spcPts val="300"/>
                        </a:spcAft>
                        <a:tabLst>
                          <a:tab pos="151765" algn="l"/>
                        </a:tabLst>
                      </a:pPr>
                      <a:r>
                        <a:rPr lang="en-US" sz="2000" dirty="0">
                          <a:effectLst/>
                        </a:rPr>
                        <a:t>Not satisfied level social act.,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b"/>
                </a:tc>
                <a:tc>
                  <a:txBody>
                    <a:bodyPr/>
                    <a:lstStyle/>
                    <a:p>
                      <a:pPr marL="0" marR="0" algn="ctr">
                        <a:lnSpc>
                          <a:spcPct val="107000"/>
                        </a:lnSpc>
                        <a:spcBef>
                          <a:spcPts val="300"/>
                        </a:spcBef>
                        <a:spcAft>
                          <a:spcPts val="300"/>
                        </a:spcAft>
                      </a:pPr>
                      <a:r>
                        <a:rPr lang="en-US" sz="2000" dirty="0">
                          <a:effectLst/>
                        </a:rPr>
                        <a:t>21.9</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ctr"/>
                </a:tc>
                <a:tc>
                  <a:txBody>
                    <a:bodyPr/>
                    <a:lstStyle/>
                    <a:p>
                      <a:pPr marL="0" marR="0" algn="ctr">
                        <a:lnSpc>
                          <a:spcPct val="107000"/>
                        </a:lnSpc>
                        <a:spcBef>
                          <a:spcPts val="300"/>
                        </a:spcBef>
                        <a:spcAft>
                          <a:spcPts val="300"/>
                        </a:spcAft>
                      </a:pPr>
                      <a:r>
                        <a:rPr lang="en-US" sz="2000">
                          <a:effectLst/>
                        </a:rPr>
                        <a:t>22.1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ctr"/>
                </a:tc>
                <a:tc>
                  <a:txBody>
                    <a:bodyPr/>
                    <a:lstStyle/>
                    <a:p>
                      <a:pPr marL="0" marR="0" algn="ctr">
                        <a:lnSpc>
                          <a:spcPct val="107000"/>
                        </a:lnSpc>
                        <a:spcBef>
                          <a:spcPts val="300"/>
                        </a:spcBef>
                        <a:spcAft>
                          <a:spcPts val="300"/>
                        </a:spcAft>
                      </a:pPr>
                      <a:r>
                        <a:rPr lang="en-US" sz="2000">
                          <a:effectLst/>
                        </a:rPr>
                        <a:t>.900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ctr"/>
                </a:tc>
                <a:extLst>
                  <a:ext uri="{0D108BD9-81ED-4DB2-BD59-A6C34878D82A}">
                    <a16:rowId xmlns:a16="http://schemas.microsoft.com/office/drawing/2014/main" val="3376134196"/>
                  </a:ext>
                </a:extLst>
              </a:tr>
              <a:tr h="211265">
                <a:tc>
                  <a:txBody>
                    <a:bodyPr/>
                    <a:lstStyle/>
                    <a:p>
                      <a:pPr marL="0" marR="0">
                        <a:lnSpc>
                          <a:spcPct val="107000"/>
                        </a:lnSpc>
                        <a:spcBef>
                          <a:spcPts val="300"/>
                        </a:spcBef>
                        <a:spcAft>
                          <a:spcPts val="300"/>
                        </a:spcAft>
                        <a:tabLst>
                          <a:tab pos="151765" algn="l"/>
                        </a:tabLst>
                      </a:pPr>
                      <a:r>
                        <a:rPr lang="en-US" sz="2000" b="1" dirty="0">
                          <a:effectLst/>
                        </a:rPr>
                        <a:t>Often feels isolated  %</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b"/>
                </a:tc>
                <a:tc>
                  <a:txBody>
                    <a:bodyPr/>
                    <a:lstStyle/>
                    <a:p>
                      <a:pPr marL="0" marR="0" algn="ctr">
                        <a:lnSpc>
                          <a:spcPct val="107000"/>
                        </a:lnSpc>
                        <a:spcBef>
                          <a:spcPts val="300"/>
                        </a:spcBef>
                        <a:spcAft>
                          <a:spcPts val="300"/>
                        </a:spcAft>
                      </a:pPr>
                      <a:r>
                        <a:rPr lang="en-US" sz="2000" b="1" dirty="0">
                          <a:effectLst/>
                        </a:rPr>
                        <a:t>30.2</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b"/>
                </a:tc>
                <a:tc>
                  <a:txBody>
                    <a:bodyPr/>
                    <a:lstStyle/>
                    <a:p>
                      <a:pPr marL="0" marR="0" algn="ctr">
                        <a:lnSpc>
                          <a:spcPct val="107000"/>
                        </a:lnSpc>
                        <a:spcBef>
                          <a:spcPts val="300"/>
                        </a:spcBef>
                        <a:spcAft>
                          <a:spcPts val="300"/>
                        </a:spcAft>
                      </a:pPr>
                      <a:r>
                        <a:rPr lang="en-US" sz="2000" b="1" dirty="0">
                          <a:effectLst/>
                        </a:rPr>
                        <a:t>35.2</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b"/>
                </a:tc>
                <a:tc>
                  <a:txBody>
                    <a:bodyPr/>
                    <a:lstStyle/>
                    <a:p>
                      <a:pPr marL="0" marR="0" algn="ctr">
                        <a:lnSpc>
                          <a:spcPct val="107000"/>
                        </a:lnSpc>
                        <a:spcBef>
                          <a:spcPts val="300"/>
                        </a:spcBef>
                        <a:spcAft>
                          <a:spcPts val="300"/>
                        </a:spcAft>
                      </a:pPr>
                      <a:r>
                        <a:rPr lang="en-US" sz="2000" b="1" dirty="0">
                          <a:effectLst/>
                        </a:rPr>
                        <a:t>&lt;.05</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tc>
                <a:extLst>
                  <a:ext uri="{0D108BD9-81ED-4DB2-BD59-A6C34878D82A}">
                    <a16:rowId xmlns:a16="http://schemas.microsoft.com/office/drawing/2014/main" val="1339272330"/>
                  </a:ext>
                </a:extLst>
              </a:tr>
              <a:tr h="212390">
                <a:tc>
                  <a:txBody>
                    <a:bodyPr/>
                    <a:lstStyle/>
                    <a:p>
                      <a:pPr marL="0" marR="0">
                        <a:lnSpc>
                          <a:spcPct val="107000"/>
                        </a:lnSpc>
                        <a:spcBef>
                          <a:spcPts val="300"/>
                        </a:spcBef>
                        <a:spcAft>
                          <a:spcPts val="300"/>
                        </a:spcAft>
                        <a:tabLst>
                          <a:tab pos="151765" algn="l"/>
                        </a:tabLst>
                      </a:pPr>
                      <a:r>
                        <a:rPr lang="en-US" sz="2000" dirty="0">
                          <a:effectLst/>
                        </a:rPr>
                        <a:t>Loneliness Scale </a:t>
                      </a:r>
                      <a:r>
                        <a:rPr lang="en-US" sz="1600" dirty="0">
                          <a:effectLst/>
                        </a:rPr>
                        <a:t>mean (SD, range)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b"/>
                </a:tc>
                <a:tc>
                  <a:txBody>
                    <a:bodyPr/>
                    <a:lstStyle/>
                    <a:p>
                      <a:pPr marL="0" marR="0" algn="ctr">
                        <a:lnSpc>
                          <a:spcPct val="107000"/>
                        </a:lnSpc>
                        <a:spcBef>
                          <a:spcPts val="300"/>
                        </a:spcBef>
                        <a:spcAft>
                          <a:spcPts val="300"/>
                        </a:spcAft>
                      </a:pPr>
                      <a:r>
                        <a:rPr lang="en-US" sz="2000" dirty="0">
                          <a:effectLst/>
                        </a:rPr>
                        <a:t>6.1 (1.9, 3-9)</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b"/>
                </a:tc>
                <a:tc>
                  <a:txBody>
                    <a:bodyPr/>
                    <a:lstStyle/>
                    <a:p>
                      <a:pPr marL="0" marR="0" algn="ctr">
                        <a:lnSpc>
                          <a:spcPct val="107000"/>
                        </a:lnSpc>
                        <a:spcBef>
                          <a:spcPts val="300"/>
                        </a:spcBef>
                        <a:spcAft>
                          <a:spcPts val="300"/>
                        </a:spcAft>
                      </a:pPr>
                      <a:r>
                        <a:rPr lang="en-US" sz="2000">
                          <a:effectLst/>
                        </a:rPr>
                        <a:t>6.2 (2.0, 3-9)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b"/>
                </a:tc>
                <a:tc>
                  <a:txBody>
                    <a:bodyPr/>
                    <a:lstStyle/>
                    <a:p>
                      <a:pPr marL="0" marR="0" algn="ctr">
                        <a:lnSpc>
                          <a:spcPct val="107000"/>
                        </a:lnSpc>
                        <a:spcBef>
                          <a:spcPts val="300"/>
                        </a:spcBef>
                        <a:spcAft>
                          <a:spcPts val="300"/>
                        </a:spcAft>
                      </a:pPr>
                      <a:r>
                        <a:rPr lang="en-US" sz="2000" dirty="0">
                          <a:effectLst/>
                        </a:rPr>
                        <a:t>.301</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tc>
                <a:extLst>
                  <a:ext uri="{0D108BD9-81ED-4DB2-BD59-A6C34878D82A}">
                    <a16:rowId xmlns:a16="http://schemas.microsoft.com/office/drawing/2014/main" val="3332921221"/>
                  </a:ext>
                </a:extLst>
              </a:tr>
            </a:tbl>
          </a:graphicData>
        </a:graphic>
      </p:graphicFrame>
      <p:sp>
        <p:nvSpPr>
          <p:cNvPr id="2" name="TextBox 1">
            <a:extLst>
              <a:ext uri="{FF2B5EF4-FFF2-40B4-BE49-F238E27FC236}">
                <a16:creationId xmlns:a16="http://schemas.microsoft.com/office/drawing/2014/main" id="{564FFE6E-D5A5-45C3-961A-D64C6E1CD09A}"/>
              </a:ext>
              <a:ext uri="{C183D7F6-B498-43B3-948B-1728B52AA6E4}">
                <adec:decorative xmlns:adec="http://schemas.microsoft.com/office/drawing/2017/decorative" val="1"/>
              </a:ext>
            </a:extLst>
          </p:cNvPr>
          <p:cNvSpPr txBox="1"/>
          <p:nvPr/>
        </p:nvSpPr>
        <p:spPr>
          <a:xfrm>
            <a:off x="80683" y="6549193"/>
            <a:ext cx="2330382" cy="369332"/>
          </a:xfrm>
          <a:prstGeom prst="rect">
            <a:avLst/>
          </a:prstGeom>
          <a:noFill/>
        </p:spPr>
        <p:txBody>
          <a:bodyPr wrap="none" rtlCol="0">
            <a:spAutoFit/>
          </a:bodyPr>
          <a:lstStyle/>
          <a:p>
            <a:r>
              <a:rPr lang="en-US" dirty="0"/>
              <a:t>*chi-square or ANOVA</a:t>
            </a:r>
          </a:p>
        </p:txBody>
      </p:sp>
    </p:spTree>
    <p:extLst>
      <p:ext uri="{BB962C8B-B14F-4D97-AF65-F5344CB8AC3E}">
        <p14:creationId xmlns:p14="http://schemas.microsoft.com/office/powerpoint/2010/main" val="119094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7318C-AE1A-41AC-AAEE-0242F0F09399}"/>
              </a:ext>
            </a:extLst>
          </p:cNvPr>
          <p:cNvSpPr>
            <a:spLocks noGrp="1"/>
          </p:cNvSpPr>
          <p:nvPr>
            <p:ph type="title"/>
          </p:nvPr>
        </p:nvSpPr>
        <p:spPr>
          <a:xfrm>
            <a:off x="552574" y="457201"/>
            <a:ext cx="8038851" cy="708211"/>
          </a:xfrm>
        </p:spPr>
        <p:txBody>
          <a:bodyPr>
            <a:normAutofit fontScale="90000"/>
          </a:bodyPr>
          <a:lstStyle/>
          <a:p>
            <a:r>
              <a:rPr lang="en-US" dirty="0"/>
              <a:t>Results within the Mobility Group (n=621)</a:t>
            </a:r>
          </a:p>
        </p:txBody>
      </p:sp>
      <p:sp>
        <p:nvSpPr>
          <p:cNvPr id="6" name="TextBox 5">
            <a:extLst>
              <a:ext uri="{FF2B5EF4-FFF2-40B4-BE49-F238E27FC236}">
                <a16:creationId xmlns:a16="http://schemas.microsoft.com/office/drawing/2014/main" id="{A3A8EB78-6C10-4D7F-B1B5-362B077FDB0A}"/>
              </a:ext>
            </a:extLst>
          </p:cNvPr>
          <p:cNvSpPr txBox="1"/>
          <p:nvPr/>
        </p:nvSpPr>
        <p:spPr>
          <a:xfrm>
            <a:off x="519953" y="1326776"/>
            <a:ext cx="8071472" cy="5847755"/>
          </a:xfrm>
          <a:prstGeom prst="rect">
            <a:avLst/>
          </a:prstGeom>
          <a:noFill/>
        </p:spPr>
        <p:txBody>
          <a:bodyPr wrap="square" rtlCol="0">
            <a:spAutoFit/>
          </a:bodyPr>
          <a:lstStyle/>
          <a:p>
            <a:r>
              <a:rPr lang="en-US" sz="2800" dirty="0"/>
              <a:t>Using logistic regression, we assessed significant factors associated with social activity and isolation.</a:t>
            </a:r>
          </a:p>
          <a:p>
            <a:endParaRPr lang="en-US" sz="1000" dirty="0"/>
          </a:p>
          <a:p>
            <a:r>
              <a:rPr lang="en-US" sz="2800" b="1" u="sng" dirty="0"/>
              <a:t>Social Activity</a:t>
            </a:r>
            <a:r>
              <a:rPr lang="en-US" sz="2800" b="1" dirty="0"/>
              <a:t>:</a:t>
            </a:r>
            <a:r>
              <a:rPr lang="en-US" sz="2800" dirty="0"/>
              <a:t> Being female (OR=2.129), young (18-34; OR=2.507), and in fair or poor health (OR=2.311) resulted in greater odds of being dissatisfied with social activity, while being employed decreased those odds (OR=.197).</a:t>
            </a:r>
          </a:p>
          <a:p>
            <a:endParaRPr lang="en-US" sz="1000" dirty="0"/>
          </a:p>
          <a:p>
            <a:r>
              <a:rPr lang="en-US" sz="2800" b="1" u="sng" dirty="0"/>
              <a:t>Social Isolation</a:t>
            </a:r>
            <a:r>
              <a:rPr lang="en-US" sz="2800" b="1" dirty="0"/>
              <a:t>: </a:t>
            </a:r>
            <a:r>
              <a:rPr lang="en-US" sz="2800" dirty="0"/>
              <a:t>Living in a rural area (OR=1.943) or being in fair or poor health (OR=2.375) resulted in greater odds of feeling very much social isolation, while being employed decreased odds (OR=.339)</a:t>
            </a:r>
          </a:p>
          <a:p>
            <a:endParaRPr lang="en-US" sz="2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8554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7BB3-C9C6-4BAD-BF43-BCD6FF2FF77A}"/>
              </a:ext>
            </a:extLst>
          </p:cNvPr>
          <p:cNvSpPr>
            <a:spLocks noGrp="1"/>
          </p:cNvSpPr>
          <p:nvPr>
            <p:ph type="title"/>
          </p:nvPr>
        </p:nvSpPr>
        <p:spPr>
          <a:xfrm>
            <a:off x="919381" y="170330"/>
            <a:ext cx="7704667" cy="878540"/>
          </a:xfrm>
        </p:spPr>
        <p:txBody>
          <a:bodyPr/>
          <a:lstStyle/>
          <a:p>
            <a:r>
              <a:rPr lang="en-US" dirty="0"/>
              <a:t>Results within the Mobility Group</a:t>
            </a:r>
          </a:p>
        </p:txBody>
      </p:sp>
      <p:sp>
        <p:nvSpPr>
          <p:cNvPr id="5" name="TextBox 4">
            <a:extLst>
              <a:ext uri="{FF2B5EF4-FFF2-40B4-BE49-F238E27FC236}">
                <a16:creationId xmlns:a16="http://schemas.microsoft.com/office/drawing/2014/main" id="{FD2610F8-C9FF-423B-87C7-585A323F1CDE}"/>
              </a:ext>
            </a:extLst>
          </p:cNvPr>
          <p:cNvSpPr txBox="1"/>
          <p:nvPr/>
        </p:nvSpPr>
        <p:spPr>
          <a:xfrm>
            <a:off x="233082" y="1024581"/>
            <a:ext cx="8910918" cy="5663089"/>
          </a:xfrm>
          <a:prstGeom prst="rect">
            <a:avLst/>
          </a:prstGeom>
          <a:noFill/>
        </p:spPr>
        <p:txBody>
          <a:bodyPr wrap="square" rtlCol="0">
            <a:spAutoFit/>
          </a:bodyPr>
          <a:lstStyle/>
          <a:p>
            <a:r>
              <a:rPr lang="en-US" sz="2800" dirty="0"/>
              <a:t>Using linear regression, we assessed factors significantly associated with loneliness.</a:t>
            </a:r>
          </a:p>
          <a:p>
            <a:endParaRPr lang="en-US" sz="1000" dirty="0"/>
          </a:p>
          <a:p>
            <a:r>
              <a:rPr lang="en-US" sz="2800" b="1" u="sng" dirty="0"/>
              <a:t>Loneliness Scale</a:t>
            </a:r>
            <a:r>
              <a:rPr lang="en-US" sz="2800" b="1" dirty="0"/>
              <a:t>:</a:t>
            </a:r>
            <a:r>
              <a:rPr lang="en-US" sz="2800" dirty="0"/>
              <a:t> Being younger, being in fair or poor health, and having income above the federal poverty level were significant predictors of greater loneliness. Being employed was a significant predictor of less loneliness.</a:t>
            </a:r>
          </a:p>
          <a:p>
            <a:endParaRPr lang="en-US" sz="2800" dirty="0"/>
          </a:p>
          <a:p>
            <a:r>
              <a:rPr lang="en-US" sz="2600" dirty="0">
                <a:effectLst/>
                <a:ea typeface="Times New Roman" panose="02020603050405020304" pitchFamily="18" charset="0"/>
              </a:rPr>
              <a:t>Finally, although the sample sizes were small, those who reported needing but not receiving paid personal assistance services (PAS, </a:t>
            </a:r>
            <a:r>
              <a:rPr lang="en-US" sz="2600" i="1" dirty="0">
                <a:effectLst/>
                <a:ea typeface="Times New Roman" panose="02020603050405020304" pitchFamily="18" charset="0"/>
              </a:rPr>
              <a:t>n</a:t>
            </a:r>
            <a:r>
              <a:rPr lang="en-US" sz="2600" dirty="0">
                <a:effectLst/>
                <a:ea typeface="Times New Roman" panose="02020603050405020304" pitchFamily="18" charset="0"/>
              </a:rPr>
              <a:t> = 55) were significantly more likely (</a:t>
            </a:r>
            <a:r>
              <a:rPr lang="en-US" sz="2600" i="1" dirty="0">
                <a:effectLst/>
                <a:ea typeface="Times New Roman" panose="02020603050405020304" pitchFamily="18" charset="0"/>
              </a:rPr>
              <a:t>p </a:t>
            </a:r>
            <a:r>
              <a:rPr lang="en-US" sz="2600" dirty="0">
                <a:effectLst/>
                <a:ea typeface="Times New Roman" panose="02020603050405020304" pitchFamily="18" charset="0"/>
              </a:rPr>
              <a:t>&lt; .001) to report greater levels of loneliness and dissatisfaction with social activities compared to those who reported having paid PAS </a:t>
            </a:r>
          </a:p>
          <a:p>
            <a:r>
              <a:rPr lang="en-US" sz="2600" dirty="0">
                <a:effectLst/>
                <a:ea typeface="Times New Roman" panose="02020603050405020304" pitchFamily="18" charset="0"/>
              </a:rPr>
              <a:t>(</a:t>
            </a:r>
            <a:r>
              <a:rPr lang="en-US" sz="2600" i="1" dirty="0">
                <a:effectLst/>
                <a:ea typeface="Times New Roman" panose="02020603050405020304" pitchFamily="18" charset="0"/>
              </a:rPr>
              <a:t>n</a:t>
            </a:r>
            <a:r>
              <a:rPr lang="en-US" sz="2600" dirty="0">
                <a:effectLst/>
                <a:ea typeface="Times New Roman" panose="02020603050405020304" pitchFamily="18" charset="0"/>
              </a:rPr>
              <a:t> = 135).</a:t>
            </a:r>
            <a:endParaRPr lang="en-US" sz="2600" dirty="0"/>
          </a:p>
        </p:txBody>
      </p:sp>
    </p:spTree>
    <p:extLst>
      <p:ext uri="{BB962C8B-B14F-4D97-AF65-F5344CB8AC3E}">
        <p14:creationId xmlns:p14="http://schemas.microsoft.com/office/powerpoint/2010/main" val="672524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AA38-1ED7-48F2-870A-B0D5F7359114}"/>
              </a:ext>
            </a:extLst>
          </p:cNvPr>
          <p:cNvSpPr>
            <a:spLocks noGrp="1"/>
          </p:cNvSpPr>
          <p:nvPr>
            <p:ph type="title"/>
          </p:nvPr>
        </p:nvSpPr>
        <p:spPr>
          <a:xfrm>
            <a:off x="628650" y="338233"/>
            <a:ext cx="7886700" cy="1033368"/>
          </a:xfrm>
        </p:spPr>
        <p:txBody>
          <a:bodyPr/>
          <a:lstStyle/>
          <a:p>
            <a:pPr algn="ctr"/>
            <a:r>
              <a:rPr lang="en-US" dirty="0">
                <a:solidFill>
                  <a:schemeClr val="tx1"/>
                </a:solidFill>
              </a:rPr>
              <a:t>Discussion</a:t>
            </a:r>
          </a:p>
        </p:txBody>
      </p:sp>
      <p:sp>
        <p:nvSpPr>
          <p:cNvPr id="3" name="TextBox 2">
            <a:extLst>
              <a:ext uri="{FF2B5EF4-FFF2-40B4-BE49-F238E27FC236}">
                <a16:creationId xmlns:a16="http://schemas.microsoft.com/office/drawing/2014/main" id="{CECCA716-4C75-4860-A610-165CC98F10AA}"/>
              </a:ext>
            </a:extLst>
          </p:cNvPr>
          <p:cNvSpPr txBox="1"/>
          <p:nvPr/>
        </p:nvSpPr>
        <p:spPr>
          <a:xfrm>
            <a:off x="85164" y="1315778"/>
            <a:ext cx="8973671" cy="5203989"/>
          </a:xfrm>
          <a:prstGeom prst="rect">
            <a:avLst/>
          </a:prstGeom>
          <a:noFill/>
        </p:spPr>
        <p:txBody>
          <a:bodyPr wrap="square" rtlCol="0">
            <a:spAutoFit/>
          </a:bodyPr>
          <a:lstStyle/>
          <a:p>
            <a:pPr marL="285750" indent="-285750" algn="l">
              <a:lnSpc>
                <a:spcPts val="3100"/>
              </a:lnSpc>
              <a:spcBef>
                <a:spcPts val="1200"/>
              </a:spcBef>
              <a:buFont typeface="Arial" panose="020B0604020202020204" pitchFamily="34" charset="0"/>
              <a:buChar char="•"/>
            </a:pPr>
            <a:r>
              <a:rPr lang="en-US" sz="2800" b="0" i="0" u="none" strike="noStrike" baseline="0" dirty="0"/>
              <a:t>Survey respondents with mobility disabilities were more likely to live in rural areas and were more likely to be white, older, unemployed, and smokers. </a:t>
            </a:r>
          </a:p>
          <a:p>
            <a:pPr marL="285750" indent="-285750" algn="l">
              <a:lnSpc>
                <a:spcPts val="3100"/>
              </a:lnSpc>
              <a:spcBef>
                <a:spcPts val="1200"/>
              </a:spcBef>
              <a:buFont typeface="Arial" panose="020B0604020202020204" pitchFamily="34" charset="0"/>
              <a:buChar char="•"/>
            </a:pPr>
            <a:r>
              <a:rPr lang="en-US" sz="2800" dirty="0"/>
              <a:t>Despite their greater rurality, respondents with mobility disabilities did not report less access to reliable transportation and they were less likely to report feeling socially isolated compared to those with other disabilities.</a:t>
            </a:r>
            <a:endParaRPr lang="en-US" sz="2800" b="0" i="0" u="none" strike="noStrike" baseline="0" dirty="0"/>
          </a:p>
          <a:p>
            <a:pPr marL="287338" indent="-287338" algn="l">
              <a:lnSpc>
                <a:spcPts val="3100"/>
              </a:lnSpc>
              <a:spcBef>
                <a:spcPts val="1200"/>
              </a:spcBef>
              <a:buFont typeface="Arial" panose="020B0604020202020204" pitchFamily="34" charset="0"/>
              <a:buChar char="•"/>
            </a:pPr>
            <a:r>
              <a:rPr lang="en-US" sz="2800" dirty="0"/>
              <a:t>Within the mobility group, employment status and health status were the two factors consistently associated with the three measures of participation/ social connectedness.</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340848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AA38-1ED7-48F2-870A-B0D5F7359114}"/>
              </a:ext>
            </a:extLst>
          </p:cNvPr>
          <p:cNvSpPr>
            <a:spLocks noGrp="1"/>
          </p:cNvSpPr>
          <p:nvPr>
            <p:ph type="title"/>
          </p:nvPr>
        </p:nvSpPr>
        <p:spPr>
          <a:xfrm>
            <a:off x="628650" y="114115"/>
            <a:ext cx="7886700" cy="1033368"/>
          </a:xfrm>
        </p:spPr>
        <p:txBody>
          <a:bodyPr/>
          <a:lstStyle/>
          <a:p>
            <a:pPr algn="ctr"/>
            <a:r>
              <a:rPr lang="en-US" dirty="0">
                <a:solidFill>
                  <a:schemeClr val="tx1"/>
                </a:solidFill>
              </a:rPr>
              <a:t>Discussion </a:t>
            </a:r>
          </a:p>
        </p:txBody>
      </p:sp>
      <p:sp>
        <p:nvSpPr>
          <p:cNvPr id="3" name="TextBox 2">
            <a:extLst>
              <a:ext uri="{FF2B5EF4-FFF2-40B4-BE49-F238E27FC236}">
                <a16:creationId xmlns:a16="http://schemas.microsoft.com/office/drawing/2014/main" id="{CECCA716-4C75-4860-A610-165CC98F10AA}"/>
              </a:ext>
            </a:extLst>
          </p:cNvPr>
          <p:cNvSpPr txBox="1"/>
          <p:nvPr/>
        </p:nvSpPr>
        <p:spPr>
          <a:xfrm>
            <a:off x="192741" y="1048868"/>
            <a:ext cx="8758518" cy="5693866"/>
          </a:xfrm>
          <a:prstGeom prst="rect">
            <a:avLst/>
          </a:prstGeom>
          <a:noFill/>
        </p:spPr>
        <p:txBody>
          <a:bodyPr wrap="square" rtlCol="0">
            <a:spAutoFit/>
          </a:bodyPr>
          <a:lstStyle/>
          <a:p>
            <a:pPr marL="287338" indent="-287338">
              <a:buFont typeface="Arial" panose="020B0604020202020204" pitchFamily="34" charset="0"/>
              <a:buChar char="•"/>
            </a:pPr>
            <a:r>
              <a:rPr lang="en-US" sz="2800" dirty="0"/>
              <a:t>Within the mobility disability group, social isolation was greater for rural dwellers; we found that rural respondents disproportionately reported fair or poor health (56.1%, </a:t>
            </a:r>
            <a:r>
              <a:rPr lang="en-US" sz="2800" i="1" dirty="0"/>
              <a:t>n </a:t>
            </a:r>
            <a:r>
              <a:rPr lang="en-US" sz="2800" dirty="0"/>
              <a:t>= 114) compared to non-rural respondents with mobility disabilities (38.0%, n=508, </a:t>
            </a:r>
            <a:r>
              <a:rPr lang="en-US" sz="2800" i="1" dirty="0"/>
              <a:t>p </a:t>
            </a:r>
            <a:r>
              <a:rPr lang="en-US" sz="2800" dirty="0"/>
              <a:t>&lt; .001). </a:t>
            </a:r>
          </a:p>
          <a:p>
            <a:pPr marL="287338" indent="-287338">
              <a:buFont typeface="Arial" panose="020B0604020202020204" pitchFamily="34" charset="0"/>
              <a:buChar char="•"/>
            </a:pPr>
            <a:endParaRPr lang="en-US" sz="2800" dirty="0"/>
          </a:p>
          <a:p>
            <a:pPr marL="287338" indent="-287338">
              <a:buFont typeface="Arial" panose="020B0604020202020204" pitchFamily="34" charset="0"/>
              <a:buChar char="•"/>
            </a:pPr>
            <a:r>
              <a:rPr lang="en-US" sz="2800" dirty="0">
                <a:ea typeface="Times New Roman" panose="02020603050405020304" pitchFamily="18" charset="0"/>
              </a:rPr>
              <a:t>The finding that being</a:t>
            </a:r>
            <a:r>
              <a:rPr lang="en-US" sz="2800" dirty="0">
                <a:effectLst/>
                <a:ea typeface="Times New Roman" panose="02020603050405020304" pitchFamily="18" charset="0"/>
              </a:rPr>
              <a:t> female and being younger were significantly associated with being less satisfied with social activity is seen in other population studies.</a:t>
            </a:r>
            <a:r>
              <a:rPr lang="en-US" sz="2800" baseline="30000" dirty="0">
                <a:ea typeface="Times New Roman" panose="02020603050405020304" pitchFamily="18" charset="0"/>
              </a:rPr>
              <a:t> </a:t>
            </a:r>
            <a:r>
              <a:rPr lang="en-US" sz="2800" dirty="0">
                <a:effectLst/>
                <a:ea typeface="Times New Roman" panose="02020603050405020304" pitchFamily="18" charset="0"/>
              </a:rPr>
              <a:t>Similarly, younger individuals in the general population are more likely to report loneliness.</a:t>
            </a:r>
            <a:endParaRPr lang="en-US" sz="2800" dirty="0"/>
          </a:p>
          <a:p>
            <a:pPr marL="342900" indent="-342900">
              <a:buFont typeface="Arial" panose="020B0604020202020204" pitchFamily="34" charset="0"/>
              <a:buChar char="•"/>
            </a:pPr>
            <a:endParaRPr lang="en-US" sz="2800" dirty="0"/>
          </a:p>
        </p:txBody>
      </p:sp>
    </p:spTree>
    <p:extLst>
      <p:ext uri="{BB962C8B-B14F-4D97-AF65-F5344CB8AC3E}">
        <p14:creationId xmlns:p14="http://schemas.microsoft.com/office/powerpoint/2010/main" val="4070098324"/>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RTCIL yellow">
  <a:themeElements>
    <a:clrScheme name="Custom 3">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0070C0"/>
      </a:accent5>
      <a:accent6>
        <a:srgbClr val="9C6A6A"/>
      </a:accent6>
      <a:hlink>
        <a:srgbClr val="2998E3"/>
      </a:hlink>
      <a:folHlink>
        <a:srgbClr val="7F723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5F7742F9-7DC7-4545-9147-9391739DEADB}" vid="{9B04614D-CB73-4D5F-873C-257F778BE0A1}"/>
    </a:ext>
  </a:extLst>
</a:theme>
</file>

<file path=ppt/theme/theme2.xml><?xml version="1.0" encoding="utf-8"?>
<a:theme xmlns:a="http://schemas.openxmlformats.org/drawingml/2006/main" name="RTCIL blu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5F7742F9-7DC7-4545-9147-9391739DEADB}" vid="{AC62C071-CB0D-49AD-90AC-9C30894824A6}"/>
    </a:ext>
  </a:extLst>
</a:theme>
</file>

<file path=ppt/theme/theme3.xml><?xml version="1.0" encoding="utf-8"?>
<a:theme xmlns:a="http://schemas.openxmlformats.org/drawingml/2006/main" name="Parallax">
  <a:themeElements>
    <a:clrScheme name="Custom 1">
      <a:dk1>
        <a:sysClr val="windowText" lastClr="000000"/>
      </a:dk1>
      <a:lt1>
        <a:sysClr val="window" lastClr="FFFFFF"/>
      </a:lt1>
      <a:dk2>
        <a:srgbClr val="212121"/>
      </a:dk2>
      <a:lt2>
        <a:srgbClr val="EBEBEB"/>
      </a:lt2>
      <a:accent1>
        <a:srgbClr val="2C83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RTCIL Yellow Slides</Template>
  <TotalTime>488</TotalTime>
  <Words>1586</Words>
  <Application>Microsoft Office PowerPoint</Application>
  <PresentationFormat>On-screen Show (4:3)</PresentationFormat>
  <Paragraphs>257</Paragraphs>
  <Slides>13</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13</vt:i4>
      </vt:variant>
    </vt:vector>
  </HeadingPairs>
  <TitlesOfParts>
    <vt:vector size="21" baseType="lpstr">
      <vt:lpstr>Arial</vt:lpstr>
      <vt:lpstr>Calibri</vt:lpstr>
      <vt:lpstr>Corbel</vt:lpstr>
      <vt:lpstr>Symbol</vt:lpstr>
      <vt:lpstr>Times New Roman</vt:lpstr>
      <vt:lpstr>RTCIL yellow</vt:lpstr>
      <vt:lpstr>RTCIL blue</vt:lpstr>
      <vt:lpstr>Parallax</vt:lpstr>
      <vt:lpstr>Factors influencing community participation for people with mobility disabilities</vt:lpstr>
      <vt:lpstr>Importance</vt:lpstr>
      <vt:lpstr>Methods</vt:lpstr>
      <vt:lpstr>Measures</vt:lpstr>
      <vt:lpstr>NSHD Wave 2 Participant Characteristics (Oct 2019 to Jan 2020)</vt:lpstr>
      <vt:lpstr>Results within the Mobility Group (n=621)</vt:lpstr>
      <vt:lpstr>Results within the Mobility Group</vt:lpstr>
      <vt:lpstr>Discussion</vt:lpstr>
      <vt:lpstr>Discussion </vt:lpstr>
      <vt:lpstr>Implications</vt:lpstr>
      <vt:lpstr>Contact Information</vt:lpstr>
      <vt:lpstr>Regression Analyses of Social Isolation &amp; Social Activity Among those with Mobility Disabilities (n=569)</vt:lpstr>
      <vt:lpstr>Regression Analysis, Loneliness Scale</vt:lpstr>
    </vt:vector>
  </TitlesOfParts>
  <Company>University of 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 Here</dc:title>
  <dc:creator>k615r479</dc:creator>
  <cp:lastModifiedBy>Coulter, Seth L</cp:lastModifiedBy>
  <cp:revision>21</cp:revision>
  <cp:lastPrinted>2021-09-06T15:12:15Z</cp:lastPrinted>
  <dcterms:created xsi:type="dcterms:W3CDTF">2014-02-24T19:38:11Z</dcterms:created>
  <dcterms:modified xsi:type="dcterms:W3CDTF">2021-10-12T13:59:53Z</dcterms:modified>
</cp:coreProperties>
</file>